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5" r:id="rId5"/>
    <p:sldId id="264" r:id="rId6"/>
    <p:sldId id="266" r:id="rId7"/>
    <p:sldId id="268" r:id="rId8"/>
    <p:sldId id="260" r:id="rId9"/>
    <p:sldId id="261" r:id="rId10"/>
    <p:sldId id="269"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42" r:id="rId34"/>
    <p:sldId id="317" r:id="rId35"/>
    <p:sldId id="318" r:id="rId36"/>
    <p:sldId id="319" r:id="rId37"/>
    <p:sldId id="262" r:id="rId38"/>
    <p:sldId id="328" r:id="rId39"/>
    <p:sldId id="329" r:id="rId40"/>
    <p:sldId id="330" r:id="rId41"/>
    <p:sldId id="331" r:id="rId42"/>
    <p:sldId id="332" r:id="rId43"/>
    <p:sldId id="333" r:id="rId44"/>
    <p:sldId id="320" r:id="rId45"/>
    <p:sldId id="263" r:id="rId46"/>
    <p:sldId id="321" r:id="rId47"/>
    <p:sldId id="322" r:id="rId48"/>
    <p:sldId id="270" r:id="rId49"/>
    <p:sldId id="323" r:id="rId50"/>
    <p:sldId id="324" r:id="rId51"/>
    <p:sldId id="325" r:id="rId52"/>
    <p:sldId id="326" r:id="rId53"/>
    <p:sldId id="327" r:id="rId54"/>
    <p:sldId id="272" r:id="rId55"/>
    <p:sldId id="273" r:id="rId56"/>
    <p:sldId id="274" r:id="rId57"/>
    <p:sldId id="275" r:id="rId58"/>
    <p:sldId id="341"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334" r:id="rId74"/>
    <p:sldId id="335" r:id="rId75"/>
    <p:sldId id="336" r:id="rId76"/>
    <p:sldId id="337" r:id="rId77"/>
    <p:sldId id="338" r:id="rId78"/>
    <p:sldId id="339" r:id="rId79"/>
    <p:sldId id="340" r:id="rId80"/>
    <p:sldId id="290" r:id="rId81"/>
    <p:sldId id="291" r:id="rId82"/>
    <p:sldId id="292" r:id="rId83"/>
    <p:sldId id="293" r:id="rId84"/>
    <p:sldId id="294" r:id="rId8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A1A1"/>
    <a:srgbClr val="028009"/>
    <a:srgbClr val="A1D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AA740D-97F6-418A-AC40-7755B227740F}" v="79" dt="2022-06-05T16:22:31.803"/>
    <p1510:client id="{3B3134B6-E0EC-3648-A606-CCBE0C24535C}" v="957" dt="2022-06-05T17:58:55.270"/>
    <p1510:client id="{5E431273-28B6-4DB6-BA21-1250B3712F16}" v="349" dt="2022-06-05T11:54:17.464"/>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1"/>
    <p:restoredTop sz="94645"/>
  </p:normalViewPr>
  <p:slideViewPr>
    <p:cSldViewPr snapToGrid="0" snapToObjects="1">
      <p:cViewPr varScale="1">
        <p:scale>
          <a:sx n="133" d="100"/>
          <a:sy n="133" d="100"/>
        </p:scale>
        <p:origin x="16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EEC8-D3F6-EC6B-9AAF-E3F4F1BB6F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4919A3D4-9CBF-4399-F3BE-0F6212A00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8BAA9F23-DE23-CD6D-7F88-CEA8655B5B01}"/>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5" name="Footer Placeholder 4">
            <a:extLst>
              <a:ext uri="{FF2B5EF4-FFF2-40B4-BE49-F238E27FC236}">
                <a16:creationId xmlns:a16="http://schemas.microsoft.com/office/drawing/2014/main" id="{C3A272A7-B1C2-A8B7-59C1-649AA14D7A0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FAEED3E-82C3-B0A1-9264-87B697BEEF99}"/>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3054165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02C7-AA84-4815-8752-4B6681311E1D}"/>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39F58FD1-9D79-A17B-8DC0-3782679151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5DE4903B-95C4-C393-87C0-BEB02733D993}"/>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5" name="Footer Placeholder 4">
            <a:extLst>
              <a:ext uri="{FF2B5EF4-FFF2-40B4-BE49-F238E27FC236}">
                <a16:creationId xmlns:a16="http://schemas.microsoft.com/office/drawing/2014/main" id="{D3376094-B2BE-7F20-4A9B-D3FD4A184C4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2D597EF-955B-40B5-F4F7-47B4056FE15C}"/>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81296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9CFDF-E0A7-4969-8AF8-1999A7C39D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6C255E37-9AB9-3D9A-A028-CAAE86AFEB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B1481BB-E65A-90F8-207C-1920A8321FBF}"/>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5" name="Footer Placeholder 4">
            <a:extLst>
              <a:ext uri="{FF2B5EF4-FFF2-40B4-BE49-F238E27FC236}">
                <a16:creationId xmlns:a16="http://schemas.microsoft.com/office/drawing/2014/main" id="{05077694-C4E8-5F8E-A095-55ACD99E97D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1E1E7D4-3F58-2B9E-F6BD-08A43718BBB3}"/>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85975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E99F-0B0F-F9D6-B008-7BD69C664B8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A183E03-F888-54AC-2C23-55B8FDDFF8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5B91599-B5CD-5BF2-F603-ADADB0449343}"/>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5" name="Footer Placeholder 4">
            <a:extLst>
              <a:ext uri="{FF2B5EF4-FFF2-40B4-BE49-F238E27FC236}">
                <a16:creationId xmlns:a16="http://schemas.microsoft.com/office/drawing/2014/main" id="{0052E8D1-E78E-2B41-FB86-5E99E5003399}"/>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4424EFE-ABBE-7E07-86D7-064E62D0C8ED}"/>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989903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BA46C-08C6-663D-03BE-342E4B35DF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A9773595-B9FB-A17D-9206-9FE3DA509E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884E64-A48D-AA76-9968-115851883637}"/>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5" name="Footer Placeholder 4">
            <a:extLst>
              <a:ext uri="{FF2B5EF4-FFF2-40B4-BE49-F238E27FC236}">
                <a16:creationId xmlns:a16="http://schemas.microsoft.com/office/drawing/2014/main" id="{6784FF3B-9845-2DE8-8ACD-B2A1DC56AD5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D4957A5-D41E-818E-7B13-AE8E16115B75}"/>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912058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BF8F-4CBA-5EB5-B9AB-8A0C8A9769E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DC4C483-40AD-D76F-326D-F540EE91E8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AAADB862-7848-C4EE-8542-D5B183D7B2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FD6CF24E-DC86-FD6C-9ABC-CDE942252834}"/>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6" name="Footer Placeholder 5">
            <a:extLst>
              <a:ext uri="{FF2B5EF4-FFF2-40B4-BE49-F238E27FC236}">
                <a16:creationId xmlns:a16="http://schemas.microsoft.com/office/drawing/2014/main" id="{9D8F6135-1D7A-9BB2-9239-550B48F06A4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C6D22CB3-1091-9A63-2831-63274EE4341A}"/>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273104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424B-237B-6226-43CE-59FE098B30B9}"/>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042E5CAD-9125-6B58-39D2-151D4D9337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7041D6-5261-4724-D8F2-BBA4D8D669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CACBCF3-A0BA-CDAC-24E7-A0B882A94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5DB01-B442-A728-9989-33CF2F8F26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8040AD5C-1F61-47E0-6241-154AE886BEC2}"/>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8" name="Footer Placeholder 7">
            <a:extLst>
              <a:ext uri="{FF2B5EF4-FFF2-40B4-BE49-F238E27FC236}">
                <a16:creationId xmlns:a16="http://schemas.microsoft.com/office/drawing/2014/main" id="{15E74329-6B37-23B0-A38B-F1D78DB5062E}"/>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B88A0078-FD23-E131-23B5-E1A5DDFF92CD}"/>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92951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ACC5-9078-1C5C-0863-06DE3875A31C}"/>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8F9E2EF2-1D21-0B97-23BA-CDC10DEFC2F2}"/>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4" name="Footer Placeholder 3">
            <a:extLst>
              <a:ext uri="{FF2B5EF4-FFF2-40B4-BE49-F238E27FC236}">
                <a16:creationId xmlns:a16="http://schemas.microsoft.com/office/drawing/2014/main" id="{9FE3BF3B-1E7F-5D5B-82B3-E918B826A5D3}"/>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3DF94429-DB96-AB33-77DD-9ADE302639BA}"/>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245394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478F3C-3951-517C-6F32-FE3D74885C15}"/>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3" name="Footer Placeholder 2">
            <a:extLst>
              <a:ext uri="{FF2B5EF4-FFF2-40B4-BE49-F238E27FC236}">
                <a16:creationId xmlns:a16="http://schemas.microsoft.com/office/drawing/2014/main" id="{88559E05-D6C1-EA65-EB38-1C41A8F91DE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486EEB5E-4409-A293-C023-B710888FC39B}"/>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244356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3954-973C-B36C-A20A-0CCB083BA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9E037B79-CC8C-FFB8-9F50-2C923C24C5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5C17FB89-86D0-B4EC-5BE5-189618F35D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895271-75CE-4201-0501-CC4E81DACE47}"/>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6" name="Footer Placeholder 5">
            <a:extLst>
              <a:ext uri="{FF2B5EF4-FFF2-40B4-BE49-F238E27FC236}">
                <a16:creationId xmlns:a16="http://schemas.microsoft.com/office/drawing/2014/main" id="{5EC8250E-C866-7AC4-941C-2D5CDBB8E9F4}"/>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E27EE4BB-ADE7-9E7D-60F4-1B7D8CB2D200}"/>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1287007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5A04-FE9C-4AB5-AF3B-A18D317A8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F42B0C96-57F5-F352-AD6C-0E3601F3E5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722D387E-FFB4-D898-8D60-F1DFDAD87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C3560D-5D3F-079D-ED44-745D3888FC51}"/>
              </a:ext>
            </a:extLst>
          </p:cNvPr>
          <p:cNvSpPr>
            <a:spLocks noGrp="1"/>
          </p:cNvSpPr>
          <p:nvPr>
            <p:ph type="dt" sz="half" idx="10"/>
          </p:nvPr>
        </p:nvSpPr>
        <p:spPr/>
        <p:txBody>
          <a:bodyPr/>
          <a:lstStyle/>
          <a:p>
            <a:fld id="{AA39FD5B-DA61-4E67-8016-D933FA2C5686}" type="datetimeFigureOut">
              <a:rPr lang="it-IT" smtClean="0"/>
              <a:t>06/06/22</a:t>
            </a:fld>
            <a:endParaRPr lang="it-IT"/>
          </a:p>
        </p:txBody>
      </p:sp>
      <p:sp>
        <p:nvSpPr>
          <p:cNvPr id="6" name="Footer Placeholder 5">
            <a:extLst>
              <a:ext uri="{FF2B5EF4-FFF2-40B4-BE49-F238E27FC236}">
                <a16:creationId xmlns:a16="http://schemas.microsoft.com/office/drawing/2014/main" id="{359A1C9C-41DE-DFBC-9593-7BEBB6DEE1B9}"/>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61750BB-F7DA-3B57-7C9B-4EDE3AB9AFCD}"/>
              </a:ext>
            </a:extLst>
          </p:cNvPr>
          <p:cNvSpPr>
            <a:spLocks noGrp="1"/>
          </p:cNvSpPr>
          <p:nvPr>
            <p:ph type="sldNum" sz="quarter" idx="12"/>
          </p:nvPr>
        </p:nvSpPr>
        <p:spPr/>
        <p:txBody>
          <a:bodyPr/>
          <a:lstStyle/>
          <a:p>
            <a:fld id="{0840479A-7D3E-458D-9E73-35B7DCC80E58}" type="slidenum">
              <a:rPr lang="it-IT" smtClean="0"/>
              <a:t>‹N›</a:t>
            </a:fld>
            <a:endParaRPr lang="it-IT"/>
          </a:p>
        </p:txBody>
      </p:sp>
    </p:spTree>
    <p:extLst>
      <p:ext uri="{BB962C8B-B14F-4D97-AF65-F5344CB8AC3E}">
        <p14:creationId xmlns:p14="http://schemas.microsoft.com/office/powerpoint/2010/main" val="3268237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3A22A-8F2E-6883-8462-3473526EBA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5E21C7E1-378C-51E3-80BA-C03CE5B5D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F5D5BFC-F8C2-F88F-75F8-0CDCA00FF9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9FD5B-DA61-4E67-8016-D933FA2C5686}" type="datetimeFigureOut">
              <a:rPr lang="it-IT" smtClean="0"/>
              <a:t>06/06/22</a:t>
            </a:fld>
            <a:endParaRPr lang="it-IT"/>
          </a:p>
        </p:txBody>
      </p:sp>
      <p:sp>
        <p:nvSpPr>
          <p:cNvPr id="5" name="Footer Placeholder 4">
            <a:extLst>
              <a:ext uri="{FF2B5EF4-FFF2-40B4-BE49-F238E27FC236}">
                <a16:creationId xmlns:a16="http://schemas.microsoft.com/office/drawing/2014/main" id="{9955BB28-C528-3922-06DA-8961EB4DD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32232CD4-85FD-EF56-AA0F-2D56730D82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0479A-7D3E-458D-9E73-35B7DCC80E58}" type="slidenum">
              <a:rPr lang="it-IT" smtClean="0"/>
              <a:t>‹N›</a:t>
            </a:fld>
            <a:endParaRPr lang="it-IT"/>
          </a:p>
        </p:txBody>
      </p:sp>
    </p:spTree>
    <p:extLst>
      <p:ext uri="{BB962C8B-B14F-4D97-AF65-F5344CB8AC3E}">
        <p14:creationId xmlns:p14="http://schemas.microsoft.com/office/powerpoint/2010/main" val="32293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hdphoto" Target="../media/hdphoto2.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6.png"/><Relationship Id="rId4" Type="http://schemas.microsoft.com/office/2007/relationships/hdphoto" Target="../media/hdphoto2.wdp"/><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2.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2.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2.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2.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1.png"/><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8.png"/><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microsoft.com/office/2007/relationships/hdphoto" Target="../media/hdphoto2.wdp"/></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6.png"/><Relationship Id="rId5" Type="http://schemas.microsoft.com/office/2007/relationships/hdphoto" Target="../media/hdphoto2.wdp"/><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png"/><Relationship Id="rId1" Type="http://schemas.openxmlformats.org/officeDocument/2006/relationships/slideLayout" Target="../slideLayouts/slideLayout2.xml"/><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2.xml"/><Relationship Id="rId4" Type="http://schemas.microsoft.com/office/2007/relationships/hdphoto" Target="../media/hdphoto2.wdp"/></Relationships>
</file>

<file path=ppt/slides/_rels/slide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0.png"/><Relationship Id="rId1" Type="http://schemas.openxmlformats.org/officeDocument/2006/relationships/slideLayout" Target="../slideLayouts/slideLayout2.xml"/><Relationship Id="rId4" Type="http://schemas.microsoft.com/office/2007/relationships/hdphoto" Target="../media/hdphoto2.wdp"/></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2.png"/><Relationship Id="rId1" Type="http://schemas.openxmlformats.org/officeDocument/2006/relationships/slideLayout" Target="../slideLayouts/slideLayout2.xml"/><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ovid-probability-checker.herokuapp.com/" TargetMode="External"/><Relationship Id="rId1" Type="http://schemas.openxmlformats.org/officeDocument/2006/relationships/slideLayout" Target="../slideLayouts/slideLayout2.xml"/><Relationship Id="rId5" Type="http://schemas.openxmlformats.org/officeDocument/2006/relationships/image" Target="../media/image97.jpeg"/><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giuseppericcio/Seminario_MachineLearning_CN"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223434" y="721206"/>
            <a:ext cx="4889133" cy="48699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33046" y="1122363"/>
            <a:ext cx="10691446" cy="2387600"/>
          </a:xfrm>
        </p:spPr>
        <p:txBody>
          <a:bodyPr>
            <a:normAutofit/>
          </a:bodyPr>
          <a:lstStyle/>
          <a:p>
            <a:pPr algn="l"/>
            <a:r>
              <a:rPr lang="it-IT" sz="4800" b="1">
                <a:latin typeface="Arial" panose="020B0604020202020204" pitchFamily="34" charset="0"/>
                <a:cs typeface="Arial" panose="020B0604020202020204" pitchFamily="34" charset="0"/>
              </a:rPr>
              <a:t>Machine Learning: Regressione Lineare e Logistica e loro applicazioni</a:t>
            </a:r>
          </a:p>
        </p:txBody>
      </p:sp>
      <p:sp>
        <p:nvSpPr>
          <p:cNvPr id="3" name="Subtitle 2">
            <a:extLst>
              <a:ext uri="{FF2B5EF4-FFF2-40B4-BE49-F238E27FC236}">
                <a16:creationId xmlns:a16="http://schemas.microsoft.com/office/drawing/2014/main" id="{FCF5C4E6-72CA-7C39-2295-0A27A81C912F}"/>
              </a:ext>
            </a:extLst>
          </p:cNvPr>
          <p:cNvSpPr>
            <a:spLocks noGrp="1"/>
          </p:cNvSpPr>
          <p:nvPr>
            <p:ph type="subTitle" idx="1"/>
          </p:nvPr>
        </p:nvSpPr>
        <p:spPr>
          <a:xfrm>
            <a:off x="633046" y="3509963"/>
            <a:ext cx="10034955" cy="1655762"/>
          </a:xfrm>
        </p:spPr>
        <p:txBody>
          <a:bodyPr/>
          <a:lstStyle/>
          <a:p>
            <a:pPr algn="l"/>
            <a:r>
              <a:rPr lang="it-IT">
                <a:latin typeface="Abadi Extra Light" panose="020B0204020104020204" pitchFamily="34" charset="0"/>
                <a:cs typeface="Arial" panose="020B0604020202020204" pitchFamily="34" charset="0"/>
              </a:rPr>
              <a:t>Applicazioni del Calcolo Numerico, A.A 2021/2022</a:t>
            </a:r>
            <a:br>
              <a:rPr lang="it-IT">
                <a:latin typeface="Abadi Extra Light" panose="020B0204020104020204" pitchFamily="34" charset="0"/>
                <a:cs typeface="Arial" panose="020B0604020202020204" pitchFamily="34" charset="0"/>
              </a:rPr>
            </a:br>
            <a:r>
              <a:rPr lang="it-IT">
                <a:latin typeface="Abadi Extra Light" panose="020B0204020104020204" pitchFamily="34" charset="0"/>
                <a:cs typeface="Arial" panose="020B0604020202020204" pitchFamily="34" charset="0"/>
              </a:rPr>
              <a:t>Prof.ssa Luisa D’Amore</a:t>
            </a:r>
          </a:p>
        </p:txBody>
      </p:sp>
      <p:sp>
        <p:nvSpPr>
          <p:cNvPr id="5" name="Subtitle 2">
            <a:extLst>
              <a:ext uri="{FF2B5EF4-FFF2-40B4-BE49-F238E27FC236}">
                <a16:creationId xmlns:a16="http://schemas.microsoft.com/office/drawing/2014/main" id="{BF38190B-C282-4EC5-B7EF-8B410482FED1}"/>
              </a:ext>
            </a:extLst>
          </p:cNvPr>
          <p:cNvSpPr txBox="1">
            <a:spLocks/>
          </p:cNvSpPr>
          <p:nvPr/>
        </p:nvSpPr>
        <p:spPr>
          <a:xfrm>
            <a:off x="633046" y="5735637"/>
            <a:ext cx="10034955" cy="7602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t-IT" sz="1400">
                <a:latin typeface="Abadi Extra Light" panose="020B0204020104020204" pitchFamily="34" charset="0"/>
                <a:cs typeface="Arial" panose="020B0604020202020204" pitchFamily="34" charset="0"/>
              </a:rPr>
              <a:t>Antonio Romano M63001315</a:t>
            </a:r>
            <a:br>
              <a:rPr lang="it-IT" sz="1400">
                <a:latin typeface="Abadi Extra Light" panose="020B0204020104020204" pitchFamily="34" charset="0"/>
                <a:cs typeface="Arial" panose="020B0604020202020204" pitchFamily="34" charset="0"/>
              </a:rPr>
            </a:br>
            <a:r>
              <a:rPr lang="it-IT" sz="1400">
                <a:latin typeface="Abadi Extra Light" panose="020B0204020104020204" pitchFamily="34" charset="0"/>
                <a:cs typeface="Arial" panose="020B0604020202020204" pitchFamily="34" charset="0"/>
              </a:rPr>
              <a:t>Giuseppe Riccio M63001314</a:t>
            </a:r>
            <a:br>
              <a:rPr lang="it-IT" sz="1400">
                <a:latin typeface="Abadi Extra Light" panose="020B0204020104020204" pitchFamily="34" charset="0"/>
                <a:cs typeface="Arial" panose="020B0604020202020204" pitchFamily="34" charset="0"/>
              </a:rPr>
            </a:br>
            <a:r>
              <a:rPr lang="it-IT" sz="1400">
                <a:latin typeface="Abadi Extra Light" panose="020B0204020104020204" pitchFamily="34" charset="0"/>
                <a:cs typeface="Arial" panose="020B0604020202020204" pitchFamily="34" charset="0"/>
              </a:rPr>
              <a:t>Raffaele Russo M63001325</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438944"/>
            <a:ext cx="10034954"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10774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Cenni sull’ Apprendimento Non Supervisionato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4672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(2/2)</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69332"/>
          </a:xfrm>
          <a:prstGeom prst="rect">
            <a:avLst/>
          </a:prstGeom>
          <a:noFill/>
        </p:spPr>
        <p:txBody>
          <a:bodyPr wrap="square" rtlCol="0">
            <a:spAutoFit/>
          </a:bodyPr>
          <a:lstStyle/>
          <a:p>
            <a:pPr marL="285750" indent="-285750" algn="just">
              <a:buFont typeface="Wingdings" panose="05000000000000000000" pitchFamily="2" charset="2"/>
              <a:buChar char="§"/>
            </a:pPr>
            <a:r>
              <a:rPr lang="it-IT">
                <a:latin typeface="Arial" panose="020B0604020202020204" pitchFamily="34" charset="0"/>
                <a:cs typeface="Arial" panose="020B0604020202020204" pitchFamily="34" charset="0"/>
              </a:rPr>
              <a:t>Si forniscono al modello dei dati </a:t>
            </a:r>
            <a:r>
              <a:rPr lang="it-IT" i="1">
                <a:latin typeface="Arial" panose="020B0604020202020204" pitchFamily="34" charset="0"/>
                <a:cs typeface="Arial" panose="020B0604020202020204" pitchFamily="34" charset="0"/>
              </a:rPr>
              <a:t>non etichettati: </a:t>
            </a:r>
            <a:r>
              <a:rPr lang="it-IT" b="1">
                <a:latin typeface="Arial" panose="020B0604020202020204" pitchFamily="34" charset="0"/>
                <a:cs typeface="Arial" panose="020B0604020202020204" pitchFamily="34" charset="0"/>
              </a:rPr>
              <a:t>input</a:t>
            </a:r>
            <a:r>
              <a:rPr lang="it-IT" i="1">
                <a:latin typeface="Arial" panose="020B0604020202020204" pitchFamily="34" charset="0"/>
                <a:cs typeface="Arial" panose="020B0604020202020204" pitchFamily="34" charset="0"/>
              </a:rPr>
              <a:t>.</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graphicFrame>
        <p:nvGraphicFramePr>
          <p:cNvPr id="2" name="Tabella 2">
            <a:extLst>
              <a:ext uri="{FF2B5EF4-FFF2-40B4-BE49-F238E27FC236}">
                <a16:creationId xmlns:a16="http://schemas.microsoft.com/office/drawing/2014/main" id="{4082113C-8FCD-A416-A1F4-221A51376A80}"/>
              </a:ext>
            </a:extLst>
          </p:cNvPr>
          <p:cNvGraphicFramePr>
            <a:graphicFrameLocks noGrp="1"/>
          </p:cNvGraphicFramePr>
          <p:nvPr/>
        </p:nvGraphicFramePr>
        <p:xfrm>
          <a:off x="958790" y="3393445"/>
          <a:ext cx="3152561" cy="990600"/>
        </p:xfrm>
        <a:graphic>
          <a:graphicData uri="http://schemas.openxmlformats.org/drawingml/2006/table">
            <a:tbl>
              <a:tblPr firstRow="1" bandRow="1">
                <a:tableStyleId>{5940675A-B579-460E-94D1-54222C63F5DA}</a:tableStyleId>
              </a:tblPr>
              <a:tblGrid>
                <a:gridCol w="875067">
                  <a:extLst>
                    <a:ext uri="{9D8B030D-6E8A-4147-A177-3AD203B41FA5}">
                      <a16:colId xmlns:a16="http://schemas.microsoft.com/office/drawing/2014/main" val="1968031649"/>
                    </a:ext>
                  </a:extLst>
                </a:gridCol>
                <a:gridCol w="570512">
                  <a:extLst>
                    <a:ext uri="{9D8B030D-6E8A-4147-A177-3AD203B41FA5}">
                      <a16:colId xmlns:a16="http://schemas.microsoft.com/office/drawing/2014/main" val="3526499208"/>
                    </a:ext>
                  </a:extLst>
                </a:gridCol>
                <a:gridCol w="831915">
                  <a:extLst>
                    <a:ext uri="{9D8B030D-6E8A-4147-A177-3AD203B41FA5}">
                      <a16:colId xmlns:a16="http://schemas.microsoft.com/office/drawing/2014/main" val="426143292"/>
                    </a:ext>
                  </a:extLst>
                </a:gridCol>
                <a:gridCol w="875067">
                  <a:extLst>
                    <a:ext uri="{9D8B030D-6E8A-4147-A177-3AD203B41FA5}">
                      <a16:colId xmlns:a16="http://schemas.microsoft.com/office/drawing/2014/main" val="991809025"/>
                    </a:ext>
                  </a:extLst>
                </a:gridCol>
              </a:tblGrid>
              <a:tr h="189435">
                <a:tc>
                  <a:txBody>
                    <a:bodyPr/>
                    <a:lstStyle/>
                    <a:p>
                      <a:endParaRPr lang="it-IT" sz="700">
                        <a:latin typeface="Arial" panose="020B0604020202020204" pitchFamily="34" charset="0"/>
                        <a:cs typeface="Arial" panose="020B0604020202020204" pitchFamily="34" charset="0"/>
                      </a:endParaRPr>
                    </a:p>
                  </a:txBody>
                  <a:tcPr/>
                </a:tc>
                <a:tc>
                  <a:txBody>
                    <a:bodyPr/>
                    <a:lstStyle/>
                    <a:p>
                      <a:r>
                        <a:rPr lang="it-IT" sz="700">
                          <a:latin typeface="Arial" panose="020B0604020202020204" pitchFamily="34" charset="0"/>
                          <a:cs typeface="Arial" panose="020B0604020202020204" pitchFamily="34" charset="0"/>
                        </a:rPr>
                        <a:t>Colore</a:t>
                      </a:r>
                    </a:p>
                  </a:txBody>
                  <a:tcPr/>
                </a:tc>
                <a:tc>
                  <a:txBody>
                    <a:bodyPr/>
                    <a:lstStyle/>
                    <a:p>
                      <a:r>
                        <a:rPr lang="it-IT" sz="700">
                          <a:latin typeface="Arial" panose="020B0604020202020204" pitchFamily="34" charset="0"/>
                          <a:cs typeface="Arial" panose="020B0604020202020204" pitchFamily="34" charset="0"/>
                        </a:rPr>
                        <a:t>Dimensioni</a:t>
                      </a:r>
                    </a:p>
                  </a:txBody>
                  <a:tcPr/>
                </a:tc>
                <a:tc>
                  <a:txBody>
                    <a:bodyPr/>
                    <a:lstStyle/>
                    <a:p>
                      <a:r>
                        <a:rPr lang="it-IT" sz="700">
                          <a:latin typeface="Arial" panose="020B0604020202020204" pitchFamily="34" charset="0"/>
                          <a:cs typeface="Arial" panose="020B0604020202020204" pitchFamily="34" charset="0"/>
                        </a:rPr>
                        <a:t>Altre Feature</a:t>
                      </a:r>
                    </a:p>
                  </a:txBody>
                  <a:tcPr/>
                </a:tc>
                <a:extLst>
                  <a:ext uri="{0D108BD9-81ED-4DB2-BD59-A6C34878D82A}">
                    <a16:rowId xmlns:a16="http://schemas.microsoft.com/office/drawing/2014/main" val="1755021041"/>
                  </a:ext>
                </a:extLst>
              </a:tr>
              <a:tr h="131120">
                <a:tc>
                  <a:txBody>
                    <a:bodyPr/>
                    <a:lstStyle/>
                    <a:p>
                      <a:r>
                        <a:rPr lang="it-IT" sz="700">
                          <a:latin typeface="Arial" panose="020B0604020202020204" pitchFamily="34" charset="0"/>
                          <a:cs typeface="Arial" panose="020B0604020202020204" pitchFamily="34" charset="0"/>
                        </a:rPr>
                        <a:t>Fiore 1</a:t>
                      </a:r>
                    </a:p>
                  </a:txBody>
                  <a:tcPr/>
                </a:tc>
                <a:tc>
                  <a:txBody>
                    <a:bodyPr/>
                    <a:lstStyle/>
                    <a:p>
                      <a:r>
                        <a:rPr lang="it-IT" sz="700">
                          <a:latin typeface="Arial" panose="020B0604020202020204" pitchFamily="34" charset="0"/>
                          <a:cs typeface="Arial" panose="020B0604020202020204" pitchFamily="34" charset="0"/>
                        </a:rPr>
                        <a:t>Blu</a:t>
                      </a:r>
                    </a:p>
                  </a:txBody>
                  <a:tcPr/>
                </a:tc>
                <a:tc>
                  <a:txBody>
                    <a:bodyPr/>
                    <a:lstStyle/>
                    <a:p>
                      <a:r>
                        <a:rPr lang="it-IT" sz="700">
                          <a:latin typeface="Arial" panose="020B0604020202020204" pitchFamily="34" charset="0"/>
                          <a:cs typeface="Arial" panose="020B0604020202020204" pitchFamily="34" charset="0"/>
                        </a:rPr>
                        <a:t>30</a:t>
                      </a:r>
                    </a:p>
                  </a:txBody>
                  <a:tcPr/>
                </a:tc>
                <a:tc>
                  <a:txBody>
                    <a:bodyPr/>
                    <a:lstStyle/>
                    <a:p>
                      <a:r>
                        <a:rPr lang="it-IT" sz="700">
                          <a:latin typeface="Arial" panose="020B0604020202020204" pitchFamily="34" charset="0"/>
                          <a:cs typeface="Arial" panose="020B0604020202020204" pitchFamily="34" charset="0"/>
                        </a:rPr>
                        <a:t>Z</a:t>
                      </a:r>
                    </a:p>
                  </a:txBody>
                  <a:tcPr/>
                </a:tc>
                <a:extLst>
                  <a:ext uri="{0D108BD9-81ED-4DB2-BD59-A6C34878D82A}">
                    <a16:rowId xmlns:a16="http://schemas.microsoft.com/office/drawing/2014/main" val="843919303"/>
                  </a:ext>
                </a:extLst>
              </a:tr>
              <a:tr h="131120">
                <a:tc>
                  <a:txBody>
                    <a:bodyPr/>
                    <a:lstStyle/>
                    <a:p>
                      <a:r>
                        <a:rPr lang="it-IT" sz="700">
                          <a:latin typeface="Arial" panose="020B0604020202020204" pitchFamily="34" charset="0"/>
                          <a:cs typeface="Arial" panose="020B0604020202020204" pitchFamily="34" charset="0"/>
                        </a:rPr>
                        <a:t>Fiore 2</a:t>
                      </a:r>
                    </a:p>
                  </a:txBody>
                  <a:tcPr/>
                </a:tc>
                <a:tc>
                  <a:txBody>
                    <a:bodyPr/>
                    <a:lstStyle/>
                    <a:p>
                      <a:r>
                        <a:rPr lang="it-IT" sz="700">
                          <a:latin typeface="Arial" panose="020B0604020202020204" pitchFamily="34" charset="0"/>
                          <a:cs typeface="Arial" panose="020B0604020202020204" pitchFamily="34" charset="0"/>
                        </a:rPr>
                        <a:t>Verde</a:t>
                      </a:r>
                    </a:p>
                  </a:txBody>
                  <a:tcPr/>
                </a:tc>
                <a:tc>
                  <a:txBody>
                    <a:bodyPr/>
                    <a:lstStyle/>
                    <a:p>
                      <a:r>
                        <a:rPr lang="it-IT" sz="700">
                          <a:latin typeface="Arial" panose="020B0604020202020204" pitchFamily="34" charset="0"/>
                          <a:cs typeface="Arial" panose="020B0604020202020204" pitchFamily="34" charset="0"/>
                        </a:rPr>
                        <a:t>50</a:t>
                      </a:r>
                    </a:p>
                  </a:txBody>
                  <a:tcPr/>
                </a:tc>
                <a:tc>
                  <a:txBody>
                    <a:bodyPr/>
                    <a:lstStyle/>
                    <a:p>
                      <a:r>
                        <a:rPr lang="it-IT" sz="700">
                          <a:latin typeface="Arial" panose="020B0604020202020204" pitchFamily="34" charset="0"/>
                          <a:cs typeface="Arial" panose="020B0604020202020204" pitchFamily="34" charset="0"/>
                        </a:rPr>
                        <a:t>Y</a:t>
                      </a:r>
                    </a:p>
                  </a:txBody>
                  <a:tcPr/>
                </a:tc>
                <a:extLst>
                  <a:ext uri="{0D108BD9-81ED-4DB2-BD59-A6C34878D82A}">
                    <a16:rowId xmlns:a16="http://schemas.microsoft.com/office/drawing/2014/main" val="1690105792"/>
                  </a:ext>
                </a:extLst>
              </a:tr>
              <a:tr h="131120">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376062023"/>
                  </a:ext>
                </a:extLst>
              </a:tr>
              <a:tr h="131120">
                <a:tc>
                  <a:txBody>
                    <a:bodyPr/>
                    <a:lstStyle/>
                    <a:p>
                      <a:r>
                        <a:rPr lang="it-IT" sz="700">
                          <a:latin typeface="Arial" panose="020B0604020202020204" pitchFamily="34" charset="0"/>
                          <a:cs typeface="Arial" panose="020B0604020202020204" pitchFamily="34" charset="0"/>
                        </a:rPr>
                        <a:t>Fiore N</a:t>
                      </a:r>
                    </a:p>
                  </a:txBody>
                  <a:tcPr/>
                </a:tc>
                <a:tc>
                  <a:txBody>
                    <a:bodyPr/>
                    <a:lstStyle/>
                    <a:p>
                      <a:r>
                        <a:rPr lang="it-IT" sz="700">
                          <a:latin typeface="Arial" panose="020B0604020202020204" pitchFamily="34" charset="0"/>
                          <a:cs typeface="Arial" panose="020B0604020202020204" pitchFamily="34" charset="0"/>
                        </a:rPr>
                        <a:t>Giallo</a:t>
                      </a:r>
                    </a:p>
                  </a:txBody>
                  <a:tcPr/>
                </a:tc>
                <a:tc>
                  <a:txBody>
                    <a:bodyPr/>
                    <a:lstStyle/>
                    <a:p>
                      <a:r>
                        <a:rPr lang="it-IT" sz="700">
                          <a:latin typeface="Arial" panose="020B0604020202020204" pitchFamily="34" charset="0"/>
                          <a:cs typeface="Arial" panose="020B0604020202020204" pitchFamily="34" charset="0"/>
                        </a:rPr>
                        <a:t>20</a:t>
                      </a:r>
                    </a:p>
                  </a:txBody>
                  <a:tcPr/>
                </a:tc>
                <a:tc>
                  <a:txBody>
                    <a:bodyPr/>
                    <a:lstStyle/>
                    <a:p>
                      <a:r>
                        <a:rPr lang="it-IT" sz="700">
                          <a:latin typeface="Arial" panose="020B0604020202020204" pitchFamily="34" charset="0"/>
                          <a:cs typeface="Arial" panose="020B0604020202020204" pitchFamily="34" charset="0"/>
                        </a:rPr>
                        <a:t>X</a:t>
                      </a:r>
                    </a:p>
                  </a:txBody>
                  <a:tcPr/>
                </a:tc>
                <a:extLst>
                  <a:ext uri="{0D108BD9-81ED-4DB2-BD59-A6C34878D82A}">
                    <a16:rowId xmlns:a16="http://schemas.microsoft.com/office/drawing/2014/main" val="307877847"/>
                  </a:ext>
                </a:extLst>
              </a:tr>
            </a:tbl>
          </a:graphicData>
        </a:graphic>
      </p:graphicFrame>
      <p:sp>
        <p:nvSpPr>
          <p:cNvPr id="3" name="CasellaDiTesto 2">
            <a:extLst>
              <a:ext uri="{FF2B5EF4-FFF2-40B4-BE49-F238E27FC236}">
                <a16:creationId xmlns:a16="http://schemas.microsoft.com/office/drawing/2014/main" id="{46039E7E-3F8D-E5C1-C043-FA9A29711317}"/>
              </a:ext>
            </a:extLst>
          </p:cNvPr>
          <p:cNvSpPr txBox="1"/>
          <p:nvPr/>
        </p:nvSpPr>
        <p:spPr>
          <a:xfrm>
            <a:off x="861136" y="2454071"/>
            <a:ext cx="3152562" cy="830997"/>
          </a:xfrm>
          <a:prstGeom prst="rect">
            <a:avLst/>
          </a:prstGeom>
          <a:noFill/>
        </p:spPr>
        <p:txBody>
          <a:bodyPr wrap="square" rtlCol="0">
            <a:spAutoFit/>
          </a:bodyPr>
          <a:lstStyle/>
          <a:p>
            <a:pPr algn="just"/>
            <a:r>
              <a:rPr lang="it-IT" sz="1600">
                <a:latin typeface="Arial" panose="020B0604020202020204" pitchFamily="34" charset="0"/>
                <a:cs typeface="Arial" panose="020B0604020202020204" pitchFamily="34" charset="0"/>
              </a:rPr>
              <a:t>Si fornisce in </a:t>
            </a:r>
            <a:r>
              <a:rPr lang="it-IT" sz="1600" b="1">
                <a:latin typeface="Arial" panose="020B0604020202020204" pitchFamily="34" charset="0"/>
                <a:cs typeface="Arial" panose="020B0604020202020204" pitchFamily="34" charset="0"/>
              </a:rPr>
              <a:t>input </a:t>
            </a:r>
            <a:r>
              <a:rPr lang="it-IT" sz="1600">
                <a:latin typeface="Arial" panose="020B0604020202020204" pitchFamily="34" charset="0"/>
                <a:cs typeface="Arial" panose="020B0604020202020204" pitchFamily="34" charset="0"/>
              </a:rPr>
              <a:t>un insieme di dati relativi a colori, dimensione e altre feature</a:t>
            </a:r>
          </a:p>
        </p:txBody>
      </p:sp>
      <p:sp>
        <p:nvSpPr>
          <p:cNvPr id="10" name="CasellaDiTesto 9">
            <a:extLst>
              <a:ext uri="{FF2B5EF4-FFF2-40B4-BE49-F238E27FC236}">
                <a16:creationId xmlns:a16="http://schemas.microsoft.com/office/drawing/2014/main" id="{7C471A99-DE6D-2E53-C8C1-18A57231AB6C}"/>
              </a:ext>
            </a:extLst>
          </p:cNvPr>
          <p:cNvSpPr txBox="1"/>
          <p:nvPr/>
        </p:nvSpPr>
        <p:spPr>
          <a:xfrm>
            <a:off x="4139862" y="2454070"/>
            <a:ext cx="2546902" cy="830997"/>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NON si fornisce l’</a:t>
            </a:r>
            <a:r>
              <a:rPr lang="it-IT" sz="1600" b="1">
                <a:latin typeface="Arial" panose="020B0604020202020204" pitchFamily="34" charset="0"/>
                <a:cs typeface="Arial" panose="020B0604020202020204" pitchFamily="34" charset="0"/>
              </a:rPr>
              <a:t>output </a:t>
            </a:r>
            <a:r>
              <a:rPr lang="it-IT" sz="1600">
                <a:latin typeface="Arial" panose="020B0604020202020204" pitchFamily="34" charset="0"/>
                <a:cs typeface="Arial" panose="020B0604020202020204" pitchFamily="34" charset="0"/>
              </a:rPr>
              <a:t>corrispondente al nome di ciascun fiore</a:t>
            </a:r>
          </a:p>
        </p:txBody>
      </p:sp>
      <p:sp>
        <p:nvSpPr>
          <p:cNvPr id="11" name="Rettangolo 10">
            <a:extLst>
              <a:ext uri="{FF2B5EF4-FFF2-40B4-BE49-F238E27FC236}">
                <a16:creationId xmlns:a16="http://schemas.microsoft.com/office/drawing/2014/main" id="{141C125D-74D3-184C-B029-591DD9CE97CF}"/>
              </a:ext>
            </a:extLst>
          </p:cNvPr>
          <p:cNvSpPr/>
          <p:nvPr/>
        </p:nvSpPr>
        <p:spPr>
          <a:xfrm>
            <a:off x="6658253" y="3301894"/>
            <a:ext cx="2015231" cy="260360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latin typeface="Arial" panose="020B0604020202020204" pitchFamily="34" charset="0"/>
                <a:cs typeface="Arial" panose="020B0604020202020204" pitchFamily="34" charset="0"/>
              </a:rPr>
              <a:t>MODELLO </a:t>
            </a:r>
            <a:r>
              <a:rPr lang="it-IT" sz="1600" b="1" i="1">
                <a:solidFill>
                  <a:schemeClr val="tx1"/>
                </a:solidFill>
                <a:latin typeface="Arial" panose="020B0604020202020204" pitchFamily="34" charset="0"/>
                <a:cs typeface="Arial" panose="020B0604020202020204" pitchFamily="34" charset="0"/>
              </a:rPr>
              <a:t>NON</a:t>
            </a:r>
            <a:r>
              <a:rPr lang="it-IT" sz="1600">
                <a:solidFill>
                  <a:schemeClr val="tx1"/>
                </a:solidFill>
                <a:latin typeface="Arial" panose="020B0604020202020204" pitchFamily="34" charset="0"/>
                <a:cs typeface="Arial" panose="020B0604020202020204" pitchFamily="34" charset="0"/>
              </a:rPr>
              <a:t> </a:t>
            </a:r>
            <a:r>
              <a:rPr lang="it-IT" sz="1600" i="1">
                <a:solidFill>
                  <a:schemeClr val="tx1"/>
                </a:solidFill>
                <a:latin typeface="Arial" panose="020B0604020202020204" pitchFamily="34" charset="0"/>
                <a:cs typeface="Arial" panose="020B0604020202020204" pitchFamily="34" charset="0"/>
              </a:rPr>
              <a:t>SUPERVISIONATO</a:t>
            </a:r>
            <a:endParaRPr lang="it-IT" i="1">
              <a:solidFill>
                <a:schemeClr val="tx1"/>
              </a:solidFill>
              <a:latin typeface="Arial" panose="020B0604020202020204" pitchFamily="34" charset="0"/>
              <a:cs typeface="Arial" panose="020B0604020202020204" pitchFamily="34" charset="0"/>
            </a:endParaRPr>
          </a:p>
        </p:txBody>
      </p:sp>
      <p:cxnSp>
        <p:nvCxnSpPr>
          <p:cNvPr id="13" name="Connettore 2 12">
            <a:extLst>
              <a:ext uri="{FF2B5EF4-FFF2-40B4-BE49-F238E27FC236}">
                <a16:creationId xmlns:a16="http://schemas.microsoft.com/office/drawing/2014/main" id="{D9A2EFC8-8924-DC79-3B15-44C44080C152}"/>
              </a:ext>
            </a:extLst>
          </p:cNvPr>
          <p:cNvCxnSpPr/>
          <p:nvPr/>
        </p:nvCxnSpPr>
        <p:spPr>
          <a:xfrm>
            <a:off x="4111351" y="3986250"/>
            <a:ext cx="25469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1B95761E-E25E-CC6D-3987-E0AF6F9A58AC}"/>
              </a:ext>
            </a:extLst>
          </p:cNvPr>
          <p:cNvSpPr txBox="1"/>
          <p:nvPr/>
        </p:nvSpPr>
        <p:spPr>
          <a:xfrm>
            <a:off x="2716568" y="4475595"/>
            <a:ext cx="3941686" cy="1077218"/>
          </a:xfrm>
          <a:prstGeom prst="rect">
            <a:avLst/>
          </a:prstGeom>
          <a:noFill/>
        </p:spPr>
        <p:txBody>
          <a:bodyPr wrap="square" rtlCol="0">
            <a:spAutoFit/>
          </a:bodyPr>
          <a:lstStyle/>
          <a:p>
            <a:pPr algn="r"/>
            <a:r>
              <a:rPr lang="it-IT" sz="1600">
                <a:latin typeface="Arial" panose="020B0604020202020204" pitchFamily="34" charset="0"/>
                <a:cs typeface="Arial" panose="020B0604020202020204" pitchFamily="34" charset="0"/>
              </a:rPr>
              <a:t>Il modello utilizzerà un algoritmo idoneo per dividere i fiori in diversi gruppi in base alle caratteristiche che li </a:t>
            </a:r>
            <a:r>
              <a:rPr lang="it-IT" sz="1600" b="1">
                <a:latin typeface="Arial" panose="020B0604020202020204" pitchFamily="34" charset="0"/>
                <a:cs typeface="Arial" panose="020B0604020202020204" pitchFamily="34" charset="0"/>
              </a:rPr>
              <a:t>accomunano </a:t>
            </a:r>
            <a:r>
              <a:rPr lang="it-IT" sz="1600">
                <a:latin typeface="Arial" panose="020B0604020202020204" pitchFamily="34" charset="0"/>
                <a:cs typeface="Arial" panose="020B0604020202020204" pitchFamily="34" charset="0"/>
              </a:rPr>
              <a:t>maggiormente. </a:t>
            </a:r>
            <a:r>
              <a:rPr lang="it-IT" sz="1600" b="1">
                <a:latin typeface="Arial" panose="020B0604020202020204" pitchFamily="34" charset="0"/>
                <a:cs typeface="Arial" panose="020B0604020202020204" pitchFamily="34" charset="0"/>
              </a:rPr>
              <a:t>(CLUSTERING)</a:t>
            </a:r>
          </a:p>
        </p:txBody>
      </p:sp>
      <p:sp>
        <p:nvSpPr>
          <p:cNvPr id="15" name="CasellaDiTesto 14">
            <a:extLst>
              <a:ext uri="{FF2B5EF4-FFF2-40B4-BE49-F238E27FC236}">
                <a16:creationId xmlns:a16="http://schemas.microsoft.com/office/drawing/2014/main" id="{B4A5E610-46DE-D4C9-5C09-AF465839F2FA}"/>
              </a:ext>
            </a:extLst>
          </p:cNvPr>
          <p:cNvSpPr txBox="1"/>
          <p:nvPr/>
        </p:nvSpPr>
        <p:spPr>
          <a:xfrm>
            <a:off x="8762262" y="2197615"/>
            <a:ext cx="1789496" cy="1323439"/>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Nuovo </a:t>
            </a:r>
            <a:r>
              <a:rPr lang="it-IT" sz="1600" b="1">
                <a:latin typeface="Arial" panose="020B0604020202020204" pitchFamily="34" charset="0"/>
                <a:cs typeface="Arial" panose="020B0604020202020204" pitchFamily="34" charset="0"/>
              </a:rPr>
              <a:t>input </a:t>
            </a:r>
            <a:r>
              <a:rPr lang="it-IT" sz="1600">
                <a:latin typeface="Arial" panose="020B0604020202020204" pitchFamily="34" charset="0"/>
                <a:cs typeface="Arial" panose="020B0604020202020204" pitchFamily="34" charset="0"/>
              </a:rPr>
              <a:t>da cui prevedere l’output in </a:t>
            </a:r>
            <a:r>
              <a:rPr lang="it-IT" sz="1600" b="1">
                <a:latin typeface="Arial" panose="020B0604020202020204" pitchFamily="34" charset="0"/>
                <a:cs typeface="Arial" panose="020B0604020202020204" pitchFamily="34" charset="0"/>
              </a:rPr>
              <a:t>maniera autonoma</a:t>
            </a:r>
          </a:p>
        </p:txBody>
      </p:sp>
      <p:cxnSp>
        <p:nvCxnSpPr>
          <p:cNvPr id="17" name="Connettore a gomito 16">
            <a:extLst>
              <a:ext uri="{FF2B5EF4-FFF2-40B4-BE49-F238E27FC236}">
                <a16:creationId xmlns:a16="http://schemas.microsoft.com/office/drawing/2014/main" id="{A60AD35D-6E33-C0C8-4628-7B6D8146A5C6}"/>
              </a:ext>
            </a:extLst>
          </p:cNvPr>
          <p:cNvCxnSpPr>
            <a:stCxn id="15" idx="1"/>
            <a:endCxn id="11" idx="0"/>
          </p:cNvCxnSpPr>
          <p:nvPr/>
        </p:nvCxnSpPr>
        <p:spPr>
          <a:xfrm rot="10800000" flipV="1">
            <a:off x="7665870" y="2859334"/>
            <a:ext cx="1096393" cy="44255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E19FD6BD-5600-01CC-7C79-D3A11C8DED89}"/>
              </a:ext>
            </a:extLst>
          </p:cNvPr>
          <p:cNvCxnSpPr>
            <a:cxnSpLocks/>
          </p:cNvCxnSpPr>
          <p:nvPr/>
        </p:nvCxnSpPr>
        <p:spPr>
          <a:xfrm>
            <a:off x="8673484" y="4777666"/>
            <a:ext cx="9835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4D9CACA1-B671-9C9A-DDA9-B94737FB0CCB}"/>
              </a:ext>
            </a:extLst>
          </p:cNvPr>
          <p:cNvSpPr txBox="1"/>
          <p:nvPr/>
        </p:nvSpPr>
        <p:spPr>
          <a:xfrm>
            <a:off x="9713404" y="4497182"/>
            <a:ext cx="1843387" cy="584775"/>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Classificazione del fiore</a:t>
            </a:r>
          </a:p>
        </p:txBody>
      </p:sp>
      <p:sp>
        <p:nvSpPr>
          <p:cNvPr id="19" name="CasellaDiTesto 18">
            <a:extLst>
              <a:ext uri="{FF2B5EF4-FFF2-40B4-BE49-F238E27FC236}">
                <a16:creationId xmlns:a16="http://schemas.microsoft.com/office/drawing/2014/main" id="{72B9E1A5-DA63-2252-BEBA-325B608A27E6}"/>
              </a:ext>
            </a:extLst>
          </p:cNvPr>
          <p:cNvSpPr txBox="1"/>
          <p:nvPr/>
        </p:nvSpPr>
        <p:spPr>
          <a:xfrm>
            <a:off x="861136" y="5152703"/>
            <a:ext cx="2015231" cy="923330"/>
          </a:xfrm>
          <a:prstGeom prst="rect">
            <a:avLst/>
          </a:prstGeom>
          <a:noFill/>
          <a:ln>
            <a:solidFill>
              <a:schemeClr val="tx1"/>
            </a:solidFill>
          </a:ln>
        </p:spPr>
        <p:txBody>
          <a:bodyPr wrap="square" rtlCol="0">
            <a:spAutoFit/>
          </a:bodyPr>
          <a:lstStyle/>
          <a:p>
            <a:r>
              <a:rPr lang="it-IT" b="1">
                <a:latin typeface="Arial" panose="020B0604020202020204" pitchFamily="34" charset="0"/>
                <a:cs typeface="Arial" panose="020B0604020202020204" pitchFamily="34" charset="0"/>
              </a:rPr>
              <a:t>KEY WORDS</a:t>
            </a:r>
            <a:br>
              <a:rPr lang="it-IT">
                <a:latin typeface="Arial" panose="020B0604020202020204" pitchFamily="34" charset="0"/>
                <a:cs typeface="Arial" panose="020B0604020202020204" pitchFamily="34" charset="0"/>
              </a:rPr>
            </a:br>
            <a:r>
              <a:rPr lang="it-IT">
                <a:latin typeface="Arial" panose="020B0604020202020204" pitchFamily="34" charset="0"/>
                <a:cs typeface="Arial" panose="020B0604020202020204" pitchFamily="34" charset="0"/>
              </a:rPr>
              <a:t>Esempio senza soluzione</a:t>
            </a:r>
          </a:p>
        </p:txBody>
      </p:sp>
    </p:spTree>
    <p:extLst>
      <p:ext uri="{BB962C8B-B14F-4D97-AF65-F5344CB8AC3E}">
        <p14:creationId xmlns:p14="http://schemas.microsoft.com/office/powerpoint/2010/main" val="1585949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Regressione Lineare</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3</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142009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Definizione del problema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1200329"/>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Nell’ambito dell’apprendimento supervisionato, a titolo d’esempio, si supponga di disporre di un dataset contenente area e prezzo di </a:t>
            </a:r>
            <a:r>
              <a:rPr lang="it-IT" i="1">
                <a:latin typeface="Arial" panose="020B0604020202020204" pitchFamily="34" charset="0"/>
                <a:cs typeface="Arial" panose="020B0604020202020204" pitchFamily="34" charset="0"/>
              </a:rPr>
              <a:t>m</a:t>
            </a:r>
            <a:r>
              <a:rPr lang="it-IT">
                <a:latin typeface="Arial" panose="020B0604020202020204" pitchFamily="34" charset="0"/>
                <a:cs typeface="Arial" panose="020B0604020202020204" pitchFamily="34" charset="0"/>
              </a:rPr>
              <a:t> case nell’area di Napoli (nel caso in cui la variabile y che si sta predicendo è continua si parla di </a:t>
            </a:r>
            <a:r>
              <a:rPr lang="it-IT" b="1">
                <a:latin typeface="Arial" panose="020B0604020202020204" pitchFamily="34" charset="0"/>
                <a:cs typeface="Arial" panose="020B0604020202020204" pitchFamily="34" charset="0"/>
              </a:rPr>
              <a:t>Regressione Lineare Semplice</a:t>
            </a:r>
            <a:r>
              <a:rPr lang="it-IT">
                <a:latin typeface="Arial" panose="020B0604020202020204" pitchFamily="34" charset="0"/>
                <a:cs typeface="Arial" panose="020B0604020202020204" pitchFamily="34" charset="0"/>
              </a:rPr>
              <a:t>). A partire da questi dati ci si chiede come sia possibile predire il prezzo di altre case in funzione della loro area.</a:t>
            </a:r>
            <a:endParaRPr lang="pt-BR">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Picture 6" descr="Visualizza immagine di origine">
            <a:extLst>
              <a:ext uri="{FF2B5EF4-FFF2-40B4-BE49-F238E27FC236}">
                <a16:creationId xmlns:a16="http://schemas.microsoft.com/office/drawing/2014/main" id="{A60D953D-2B2A-71E3-C373-5AA715EB25A9}"/>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97783" y="3271412"/>
            <a:ext cx="1156196" cy="11561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92F6345F-44B0-BCF9-171C-A4D2DEA0D355}"/>
              </a:ext>
            </a:extLst>
          </p:cNvPr>
          <p:cNvSpPr txBox="1"/>
          <p:nvPr/>
        </p:nvSpPr>
        <p:spPr>
          <a:xfrm>
            <a:off x="4852483" y="4627783"/>
            <a:ext cx="2281742" cy="1384995"/>
          </a:xfrm>
          <a:prstGeom prst="rect">
            <a:avLst/>
          </a:prstGeom>
          <a:noFill/>
        </p:spPr>
        <p:txBody>
          <a:bodyPr wrap="square" rtlCol="0">
            <a:spAutoFit/>
          </a:bodyPr>
          <a:lstStyle/>
          <a:p>
            <a:r>
              <a:rPr lang="it-IT" sz="1400">
                <a:latin typeface="Arial" panose="020B0604020202020204" pitchFamily="34" charset="0"/>
                <a:cs typeface="Arial" panose="020B0604020202020204" pitchFamily="34" charset="0"/>
              </a:rPr>
              <a:t>Previsione del costo di un immobile</a:t>
            </a:r>
          </a:p>
          <a:p>
            <a:endParaRPr lang="it-IT" sz="1400" b="1">
              <a:latin typeface="Arial" panose="020B0604020202020204" pitchFamily="34" charset="0"/>
              <a:cs typeface="Arial" panose="020B0604020202020204" pitchFamily="34" charset="0"/>
            </a:endParaRPr>
          </a:p>
          <a:p>
            <a:r>
              <a:rPr lang="it-IT" sz="1400" b="1">
                <a:latin typeface="Arial" panose="020B0604020202020204" pitchFamily="34" charset="0"/>
                <a:cs typeface="Arial" panose="020B0604020202020204" pitchFamily="34" charset="0"/>
              </a:rPr>
              <a:t>REGRESSIONE LINEARE SEMPLICE</a:t>
            </a:r>
          </a:p>
          <a:p>
            <a:endParaRPr lang="it-IT" sz="1400">
              <a:latin typeface="Arial" panose="020B0604020202020204" pitchFamily="34" charset="0"/>
              <a:cs typeface="Arial" panose="020B0604020202020204" pitchFamily="34" charset="0"/>
            </a:endParaRPr>
          </a:p>
        </p:txBody>
      </p:sp>
      <p:sp>
        <p:nvSpPr>
          <p:cNvPr id="11" name="Elemento grafico 2" descr="Freccia a destra con riempimento a tinta unita">
            <a:extLst>
              <a:ext uri="{FF2B5EF4-FFF2-40B4-BE49-F238E27FC236}">
                <a16:creationId xmlns:a16="http://schemas.microsoft.com/office/drawing/2014/main" id="{006847D0-D946-0BB1-8B73-D92FDC7A5191}"/>
              </a:ext>
            </a:extLst>
          </p:cNvPr>
          <p:cNvSpPr/>
          <p:nvPr/>
        </p:nvSpPr>
        <p:spPr>
          <a:xfrm>
            <a:off x="3379952" y="4466078"/>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mc:AlternateContent xmlns:mc="http://schemas.openxmlformats.org/markup-compatibility/2006" xmlns:a14="http://schemas.microsoft.com/office/drawing/2010/main">
        <mc:Choice Requires="a14">
          <p:sp>
            <p:nvSpPr>
              <p:cNvPr id="12" name="TextBox 5">
                <a:extLst>
                  <a:ext uri="{FF2B5EF4-FFF2-40B4-BE49-F238E27FC236}">
                    <a16:creationId xmlns:a16="http://schemas.microsoft.com/office/drawing/2014/main" id="{F017F0FA-631B-FFCD-68AC-327CED37929F}"/>
                  </a:ext>
                </a:extLst>
              </p:cNvPr>
              <p:cNvSpPr txBox="1"/>
              <p:nvPr/>
            </p:nvSpPr>
            <p:spPr>
              <a:xfrm>
                <a:off x="1217679" y="4466078"/>
                <a:ext cx="2281742" cy="523220"/>
              </a:xfrm>
              <a:prstGeom prst="rect">
                <a:avLst/>
              </a:prstGeom>
              <a:noFill/>
            </p:spPr>
            <p:txBody>
              <a:bodyPr wrap="square" rtlCol="0">
                <a:spAutoFit/>
              </a:bodyPr>
              <a:lstStyle/>
              <a:p>
                <a:r>
                  <a:rPr lang="it-IT" sz="1400">
                    <a:latin typeface="Arial" panose="020B0604020202020204" pitchFamily="34" charset="0"/>
                    <a:cs typeface="Arial" panose="020B0604020202020204" pitchFamily="34" charset="0"/>
                  </a:rPr>
                  <a:t>Area della casa in </a:t>
                </a:r>
                <a14:m>
                  <m:oMath xmlns:m="http://schemas.openxmlformats.org/officeDocument/2006/math">
                    <m:sSup>
                      <m:sSupPr>
                        <m:ctrlPr>
                          <a:rPr lang="it-IT" sz="1400" i="1" dirty="0" smtClean="0">
                            <a:latin typeface="Cambria Math" panose="02040503050406030204" pitchFamily="18" charset="0"/>
                            <a:cs typeface="Arial" panose="020B0604020202020204" pitchFamily="34" charset="0"/>
                          </a:rPr>
                        </m:ctrlPr>
                      </m:sSupPr>
                      <m:e>
                        <m:r>
                          <m:rPr>
                            <m:sty m:val="p"/>
                          </m:rPr>
                          <a:rPr lang="it-IT" sz="1400" i="1" dirty="0" smtClean="0">
                            <a:latin typeface="Cambria Math" panose="02040503050406030204" pitchFamily="18" charset="0"/>
                            <a:cs typeface="Arial" panose="020B0604020202020204" pitchFamily="34" charset="0"/>
                          </a:rPr>
                          <m:t>m</m:t>
                        </m:r>
                      </m:e>
                      <m:sup>
                        <m:r>
                          <a:rPr lang="it-IT" sz="1400" i="1" dirty="0" smtClean="0">
                            <a:latin typeface="Cambria Math" panose="02040503050406030204" pitchFamily="18" charset="0"/>
                            <a:cs typeface="Arial" panose="020B0604020202020204" pitchFamily="34" charset="0"/>
                          </a:rPr>
                          <m:t>2</m:t>
                        </m:r>
                      </m:sup>
                    </m:sSup>
                  </m:oMath>
                </a14:m>
                <a:endParaRPr lang="it-IT" sz="1400" b="1">
                  <a:latin typeface="Arial" panose="020B0604020202020204" pitchFamily="34" charset="0"/>
                  <a:cs typeface="Arial" panose="020B0604020202020204" pitchFamily="34" charset="0"/>
                </a:endParaRPr>
              </a:p>
              <a:p>
                <a:endParaRPr lang="it-IT" sz="1400">
                  <a:latin typeface="Arial" panose="020B0604020202020204" pitchFamily="34" charset="0"/>
                  <a:cs typeface="Arial" panose="020B0604020202020204" pitchFamily="34" charset="0"/>
                </a:endParaRPr>
              </a:p>
            </p:txBody>
          </p:sp>
        </mc:Choice>
        <mc:Fallback xmlns="">
          <p:sp>
            <p:nvSpPr>
              <p:cNvPr id="12" name="TextBox 5">
                <a:extLst>
                  <a:ext uri="{FF2B5EF4-FFF2-40B4-BE49-F238E27FC236}">
                    <a16:creationId xmlns:a16="http://schemas.microsoft.com/office/drawing/2014/main" id="{F017F0FA-631B-FFCD-68AC-327CED37929F}"/>
                  </a:ext>
                </a:extLst>
              </p:cNvPr>
              <p:cNvSpPr txBox="1">
                <a:spLocks noRot="1" noChangeAspect="1" noMove="1" noResize="1" noEditPoints="1" noAdjustHandles="1" noChangeArrowheads="1" noChangeShapeType="1" noTextEdit="1"/>
              </p:cNvSpPr>
              <p:nvPr/>
            </p:nvSpPr>
            <p:spPr>
              <a:xfrm>
                <a:off x="1217679" y="4466078"/>
                <a:ext cx="2281742" cy="523220"/>
              </a:xfrm>
              <a:prstGeom prst="rect">
                <a:avLst/>
              </a:prstGeom>
              <a:blipFill>
                <a:blip r:embed="rId5"/>
                <a:stretch>
                  <a:fillRect l="-1111" t="-2381"/>
                </a:stretch>
              </a:blipFill>
            </p:spPr>
            <p:txBody>
              <a:bodyPr/>
              <a:lstStyle/>
              <a:p>
                <a:r>
                  <a:rPr lang="it-IT">
                    <a:noFill/>
                  </a:rPr>
                  <a:t> </a:t>
                </a:r>
              </a:p>
            </p:txBody>
          </p:sp>
        </mc:Fallback>
      </mc:AlternateContent>
      <p:sp>
        <p:nvSpPr>
          <p:cNvPr id="13" name="Elemento grafico 2" descr="Freccia a destra con riempimento a tinta unita">
            <a:extLst>
              <a:ext uri="{FF2B5EF4-FFF2-40B4-BE49-F238E27FC236}">
                <a16:creationId xmlns:a16="http://schemas.microsoft.com/office/drawing/2014/main" id="{8F497155-108C-D45A-063F-273D0AF7A8B4}"/>
              </a:ext>
            </a:extLst>
          </p:cNvPr>
          <p:cNvSpPr/>
          <p:nvPr/>
        </p:nvSpPr>
        <p:spPr>
          <a:xfrm>
            <a:off x="7131853" y="4480390"/>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14" name="TextBox 5">
            <a:extLst>
              <a:ext uri="{FF2B5EF4-FFF2-40B4-BE49-F238E27FC236}">
                <a16:creationId xmlns:a16="http://schemas.microsoft.com/office/drawing/2014/main" id="{FC54A420-FE80-FB95-7998-D99C7DF9BA3D}"/>
              </a:ext>
            </a:extLst>
          </p:cNvPr>
          <p:cNvSpPr txBox="1"/>
          <p:nvPr/>
        </p:nvSpPr>
        <p:spPr>
          <a:xfrm>
            <a:off x="8440100" y="4312434"/>
            <a:ext cx="2354196" cy="954107"/>
          </a:xfrm>
          <a:prstGeom prst="rect">
            <a:avLst/>
          </a:prstGeom>
          <a:noFill/>
        </p:spPr>
        <p:txBody>
          <a:bodyPr wrap="square" rtlCol="0">
            <a:spAutoFit/>
          </a:bodyPr>
          <a:lstStyle/>
          <a:p>
            <a:r>
              <a:rPr lang="it-IT" sz="1400">
                <a:latin typeface="Arial" panose="020B0604020202020204" pitchFamily="34" charset="0"/>
                <a:cs typeface="Arial" panose="020B0604020202020204" pitchFamily="34" charset="0"/>
              </a:rPr>
              <a:t>Prezzo della casa in € (con fattore di moltiplicazione x 1000€)</a:t>
            </a:r>
            <a:endParaRPr lang="it-IT" sz="1400" b="1">
              <a:latin typeface="Arial" panose="020B0604020202020204" pitchFamily="34" charset="0"/>
              <a:cs typeface="Arial" panose="020B0604020202020204" pitchFamily="34" charset="0"/>
            </a:endParaRPr>
          </a:p>
          <a:p>
            <a:endParaRPr lang="it-IT"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182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Generazione del dataset</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096000" y="2121158"/>
            <a:ext cx="5223363" cy="3600986"/>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%Ripetibilità esperimento</a:t>
            </a:r>
          </a:p>
          <a:p>
            <a:r>
              <a:rPr lang="it-IT" sz="1400" b="0" i="0" u="none" strike="noStrike" baseline="0" err="1">
                <a:solidFill>
                  <a:srgbClr val="000000"/>
                </a:solidFill>
                <a:latin typeface="Courier New" panose="02070309020205020404" pitchFamily="49" charset="0"/>
              </a:rPr>
              <a:t>rng</a:t>
            </a:r>
            <a:r>
              <a:rPr lang="it-IT" sz="1400" b="0" i="0" u="none" strike="noStrike" baseline="0">
                <a:solidFill>
                  <a:srgbClr val="000000"/>
                </a:solidFill>
                <a:latin typeface="Courier New" panose="02070309020205020404" pitchFamily="49" charset="0"/>
              </a:rPr>
              <a:t>(0,</a:t>
            </a:r>
            <a:r>
              <a:rPr lang="it-IT" sz="1400" b="0" i="0" u="none" strike="noStrike" baseline="0">
                <a:solidFill>
                  <a:srgbClr val="AA04F9"/>
                </a:solidFill>
                <a:latin typeface="Courier New" panose="02070309020205020404" pitchFamily="49" charset="0"/>
              </a:rPr>
              <a:t>'twister'</a:t>
            </a:r>
            <a:r>
              <a:rPr lang="it-IT"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%Generazione dataset</a:t>
            </a:r>
          </a:p>
          <a:p>
            <a:r>
              <a:rPr lang="it-IT" sz="1400" b="0" i="0" u="none" strike="noStrike" baseline="0">
                <a:solidFill>
                  <a:srgbClr val="028009"/>
                </a:solidFill>
                <a:latin typeface="Courier New" panose="02070309020205020404" pitchFamily="49" charset="0"/>
              </a:rPr>
              <a:t>%x rappresenta la superficie di una casa</a:t>
            </a:r>
          </a:p>
          <a:p>
            <a:r>
              <a:rPr lang="it-IT" sz="1400" b="0" i="0" u="none" strike="noStrike" baseline="0">
                <a:solidFill>
                  <a:srgbClr val="028009"/>
                </a:solidFill>
                <a:latin typeface="Courier New" panose="02070309020205020404" pitchFamily="49" charset="0"/>
              </a:rPr>
              <a:t>%y rappresenta il prezzo della casa di area x</a:t>
            </a:r>
          </a:p>
          <a:p>
            <a:r>
              <a:rPr lang="it-IT" sz="1400" b="0" i="0" u="none" strike="noStrike" baseline="0">
                <a:solidFill>
                  <a:srgbClr val="028009"/>
                </a:solidFill>
                <a:latin typeface="Courier New" panose="02070309020205020404" pitchFamily="49" charset="0"/>
              </a:rPr>
              <a:t> </a:t>
            </a:r>
          </a:p>
          <a:p>
            <a:r>
              <a:rPr lang="it-IT" sz="1400" b="0" i="0" u="none" strike="noStrike" baseline="0">
                <a:solidFill>
                  <a:srgbClr val="000000"/>
                </a:solidFill>
                <a:latin typeface="Courier New" panose="02070309020205020404" pitchFamily="49" charset="0"/>
              </a:rPr>
              <a:t>low = 50;</a:t>
            </a:r>
          </a:p>
          <a:p>
            <a:r>
              <a:rPr lang="it-IT" sz="1400" b="0" i="0" u="none" strike="noStrike" baseline="0">
                <a:solidFill>
                  <a:srgbClr val="000000"/>
                </a:solidFill>
                <a:latin typeface="Courier New" panose="02070309020205020404" pitchFamily="49" charset="0"/>
              </a:rPr>
              <a:t>high = 100;</a:t>
            </a:r>
          </a:p>
          <a:p>
            <a:r>
              <a:rPr lang="en-US" sz="1400" b="0" i="0" u="none" strike="noStrike" baseline="0">
                <a:solidFill>
                  <a:srgbClr val="000000"/>
                </a:solidFill>
                <a:latin typeface="Courier New" panose="02070309020205020404" pitchFamily="49" charset="0"/>
              </a:rPr>
              <a:t>x = (high-low).*rand(200,1) + low;</a:t>
            </a:r>
          </a:p>
          <a:p>
            <a:r>
              <a:rPr lang="es-ES" sz="1400" b="0" i="0" u="none" strike="noStrike" baseline="0">
                <a:solidFill>
                  <a:srgbClr val="000000"/>
                </a:solidFill>
                <a:latin typeface="Courier New" panose="02070309020205020404" pitchFamily="49" charset="0"/>
              </a:rPr>
              <a:t>y = 2 * x + 10 .* randn(200,1);</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%Normalizzo i dati </a:t>
            </a:r>
          </a:p>
          <a:p>
            <a:r>
              <a:rPr lang="it-IT" sz="1400" b="0" i="0" u="none" strike="noStrike" baseline="0">
                <a:solidFill>
                  <a:srgbClr val="000000"/>
                </a:solidFill>
                <a:latin typeface="Courier New" panose="02070309020205020404" pitchFamily="49" charset="0"/>
              </a:rPr>
              <a:t>x = </a:t>
            </a:r>
            <a:r>
              <a:rPr lang="it-IT" sz="1400" b="0" i="0" u="none" strike="noStrike" baseline="0" err="1">
                <a:solidFill>
                  <a:srgbClr val="000000"/>
                </a:solidFill>
                <a:latin typeface="Courier New" panose="02070309020205020404" pitchFamily="49" charset="0"/>
              </a:rPr>
              <a:t>normalize</a:t>
            </a:r>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x,</a:t>
            </a:r>
            <a:r>
              <a:rPr lang="it-IT" sz="1400" b="0" i="0" u="none" strike="noStrike" baseline="0" err="1">
                <a:solidFill>
                  <a:srgbClr val="AA04F9"/>
                </a:solidFill>
                <a:latin typeface="Courier New" panose="02070309020205020404" pitchFamily="49" charset="0"/>
              </a:rPr>
              <a:t>'range</a:t>
            </a:r>
            <a:r>
              <a:rPr lang="it-IT" sz="1400" b="0" i="0" u="none" strike="noStrike" baseline="0">
                <a:solidFill>
                  <a:srgbClr val="AA04F9"/>
                </a:solidFill>
                <a:latin typeface="Courier New" panose="02070309020205020404" pitchFamily="49" charset="0"/>
              </a:rPr>
              <a:t>'</a:t>
            </a:r>
            <a:r>
              <a:rPr lang="it-IT" sz="1400" b="0" i="0" u="none" strike="noStrike" baseline="0">
                <a:solidFill>
                  <a:srgbClr val="000000"/>
                </a:solidFill>
                <a:latin typeface="Courier New" panose="02070309020205020404" pitchFamily="49" charset="0"/>
              </a:rPr>
              <a:t>,[0 1]);</a:t>
            </a:r>
          </a:p>
          <a:p>
            <a:r>
              <a:rPr lang="es-ES" sz="1400" b="0" i="0" u="none" strike="noStrike" baseline="0">
                <a:solidFill>
                  <a:srgbClr val="000000"/>
                </a:solidFill>
                <a:latin typeface="Courier New" panose="02070309020205020404" pitchFamily="49" charset="0"/>
              </a:rPr>
              <a:t>y = normalize(y,</a:t>
            </a:r>
            <a:r>
              <a:rPr lang="es-ES" sz="1400" b="0" i="0" u="none" strike="noStrike" baseline="0">
                <a:solidFill>
                  <a:srgbClr val="AA04F9"/>
                </a:solidFill>
                <a:latin typeface="Courier New" panose="02070309020205020404" pitchFamily="49" charset="0"/>
              </a:rPr>
              <a:t>'range'</a:t>
            </a:r>
            <a:r>
              <a:rPr lang="es-ES" sz="1400" b="0" i="0" u="none" strike="noStrike" baseline="0">
                <a:solidFill>
                  <a:srgbClr val="000000"/>
                </a:solidFill>
                <a:latin typeface="Courier New" panose="02070309020205020404" pitchFamily="49" charset="0"/>
              </a:rPr>
              <a:t>,[0 1]);</a:t>
            </a:r>
          </a:p>
          <a:p>
            <a:endParaRPr lang="it-IT">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4EBB81E9-A989-66FA-D23E-9F6851C950E3}"/>
                  </a:ext>
                </a:extLst>
              </p:cNvPr>
              <p:cNvSpPr txBox="1"/>
              <p:nvPr/>
            </p:nvSpPr>
            <p:spPr>
              <a:xfrm>
                <a:off x="615461" y="2168586"/>
                <a:ext cx="5223363" cy="2386359"/>
              </a:xfrm>
              <a:prstGeom prst="rect">
                <a:avLst/>
              </a:prstGeom>
              <a:noFill/>
              <a:ln>
                <a:noFill/>
              </a:ln>
            </p:spPr>
            <p:txBody>
              <a:bodyPr wrap="square" rtlCol="0">
                <a:spAutoFit/>
              </a:bodyPr>
              <a:lstStyle/>
              <a:p>
                <a:pPr algn="just"/>
                <a:r>
                  <a:rPr lang="it-IT">
                    <a:latin typeface="Arial" panose="020B0604020202020204" pitchFamily="34" charset="0"/>
                    <a:cs typeface="Arial" panose="020B0604020202020204" pitchFamily="34" charset="0"/>
                  </a:rPr>
                  <a:t>Innanzitutto, si genera un dataset «random» in cui si definisce l'area di ogni casa del dataset </a:t>
                </a:r>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𝑥</m:t>
                        </m:r>
                      </m:e>
                      <m:sup>
                        <m:d>
                          <m:dPr>
                            <m:ctrlPr>
                              <a:rPr lang="it-IT"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𝑖</m:t>
                            </m:r>
                          </m:e>
                        </m:d>
                      </m:sup>
                    </m:sSup>
                    <m:r>
                      <a:rPr lang="it-IT" b="1"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come </a:t>
                </a:r>
                <a:r>
                  <a:rPr lang="it-IT" b="1">
                    <a:latin typeface="Arial" panose="020B0604020202020204" pitchFamily="34" charset="0"/>
                    <a:cs typeface="Arial" panose="020B0604020202020204" pitchFamily="34" charset="0"/>
                  </a:rPr>
                  <a:t>variabile di ingresso </a:t>
                </a:r>
                <a:r>
                  <a:rPr lang="it-IT">
                    <a:latin typeface="Arial" panose="020B0604020202020204" pitchFamily="34" charset="0"/>
                    <a:cs typeface="Arial" panose="020B0604020202020204" pitchFamily="34" charset="0"/>
                  </a:rPr>
                  <a:t>del modello da costruire o </a:t>
                </a:r>
                <a:r>
                  <a:rPr lang="it-IT" b="1">
                    <a:latin typeface="Arial" panose="020B0604020202020204" pitchFamily="34" charset="0"/>
                    <a:cs typeface="Arial" panose="020B0604020202020204" pitchFamily="34" charset="0"/>
                  </a:rPr>
                  <a:t>feature</a:t>
                </a:r>
                <a:r>
                  <a:rPr lang="it-IT">
                    <a:latin typeface="Arial" panose="020B0604020202020204" pitchFamily="34" charset="0"/>
                    <a:cs typeface="Arial" panose="020B0604020202020204" pitchFamily="34" charset="0"/>
                  </a:rPr>
                  <a:t>. Il prezzo di ogni casa rappresenta l'output del modello </a:t>
                </a:r>
                <a14:m>
                  <m:oMath xmlns:m="http://schemas.openxmlformats.org/officeDocument/2006/math">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anche detto </a:t>
                </a:r>
                <a:r>
                  <a:rPr lang="it-IT" b="1">
                    <a:latin typeface="Arial" panose="020B0604020202020204" pitchFamily="34" charset="0"/>
                    <a:cs typeface="Arial" panose="020B0604020202020204" pitchFamily="34" charset="0"/>
                  </a:rPr>
                  <a:t>variabile target</a:t>
                </a:r>
                <a:r>
                  <a:rPr lang="it-IT">
                    <a:latin typeface="Arial" panose="020B0604020202020204" pitchFamily="34" charset="0"/>
                    <a:cs typeface="Arial" panose="020B0604020202020204" pitchFamily="34" charset="0"/>
                  </a:rPr>
                  <a:t>. La coppia </a:t>
                </a:r>
                <a14:m>
                  <m:oMath xmlns:m="http://schemas.openxmlformats.org/officeDocument/2006/math">
                    <m:d>
                      <m:dPr>
                        <m:ctrlPr>
                          <a:rPr lang="it-IT" i="1">
                            <a:latin typeface="Cambria Math" panose="02040503050406030204" pitchFamily="18" charset="0"/>
                            <a:cs typeface="Arial" panose="020B0604020202020204" pitchFamily="34" charset="0"/>
                          </a:rPr>
                        </m:ctrlPr>
                      </m:dPr>
                      <m:e>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r>
                          <a:rPr lang="it-IT" i="1">
                            <a:latin typeface="Cambria Math" panose="02040503050406030204" pitchFamily="18" charset="0"/>
                            <a:cs typeface="Arial" panose="020B0604020202020204" pitchFamily="34" charset="0"/>
                          </a:rPr>
                          <m:t>,</m:t>
                        </m:r>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oMath>
                </a14:m>
                <a:r>
                  <a:rPr lang="it-IT">
                    <a:latin typeface="Arial" panose="020B0604020202020204" pitchFamily="34" charset="0"/>
                    <a:cs typeface="Arial" panose="020B0604020202020204" pitchFamily="34" charset="0"/>
                  </a:rPr>
                  <a:t> costituisce un </a:t>
                </a:r>
                <a:r>
                  <a:rPr lang="it-IT" b="1">
                    <a:latin typeface="Arial" panose="020B0604020202020204" pitchFamily="34" charset="0"/>
                    <a:cs typeface="Arial" panose="020B0604020202020204" pitchFamily="34" charset="0"/>
                  </a:rPr>
                  <a:t>esempio di training</a:t>
                </a:r>
                <a:r>
                  <a:rPr lang="it-IT">
                    <a:latin typeface="Arial" panose="020B0604020202020204" pitchFamily="34" charset="0"/>
                    <a:cs typeface="Arial" panose="020B0604020202020204" pitchFamily="34" charset="0"/>
                  </a:rPr>
                  <a:t> e l'insieme di tutte le coppie per </a:t>
                </a:r>
                <a14:m>
                  <m:oMath xmlns:m="http://schemas.openxmlformats.org/officeDocument/2006/math">
                    <m:r>
                      <a:rPr lang="it-IT" i="1">
                        <a:latin typeface="Cambria Math" panose="02040503050406030204" pitchFamily="18" charset="0"/>
                        <a:cs typeface="Arial" panose="020B0604020202020204" pitchFamily="34" charset="0"/>
                      </a:rPr>
                      <m:t>𝑖</m:t>
                    </m:r>
                    <m:r>
                      <a:rPr lang="it-IT" i="1">
                        <a:latin typeface="Cambria Math" panose="02040503050406030204" pitchFamily="18" charset="0"/>
                        <a:cs typeface="Arial" panose="020B0604020202020204" pitchFamily="34" charset="0"/>
                      </a:rPr>
                      <m:t>=1…</m:t>
                    </m:r>
                    <m:r>
                      <a:rPr lang="it-IT" i="1">
                        <a:latin typeface="Cambria Math" panose="02040503050406030204" pitchFamily="18" charset="0"/>
                        <a:cs typeface="Arial" panose="020B0604020202020204" pitchFamily="34" charset="0"/>
                      </a:rPr>
                      <m:t>𝑚</m:t>
                    </m:r>
                  </m:oMath>
                </a14:m>
                <a:r>
                  <a:rPr lang="it-IT">
                    <a:latin typeface="Arial" panose="020B0604020202020204" pitchFamily="34" charset="0"/>
                    <a:cs typeface="Arial" panose="020B0604020202020204" pitchFamily="34" charset="0"/>
                  </a:rPr>
                  <a:t> costituiscono il </a:t>
                </a:r>
                <a:r>
                  <a:rPr lang="it-IT" b="1">
                    <a:latin typeface="Arial" panose="020B0604020202020204" pitchFamily="34" charset="0"/>
                    <a:cs typeface="Arial" panose="020B0604020202020204" pitchFamily="34" charset="0"/>
                  </a:rPr>
                  <a:t>training set.</a:t>
                </a:r>
                <a:endParaRPr lang="it-IT">
                  <a:latin typeface="Arial" panose="020B0604020202020204" pitchFamily="34" charset="0"/>
                  <a:cs typeface="Arial" panose="020B0604020202020204" pitchFamily="34" charset="0"/>
                </a:endParaRPr>
              </a:p>
            </p:txBody>
          </p:sp>
        </mc:Choice>
        <mc:Fallback xmlns="">
          <p:sp>
            <p:nvSpPr>
              <p:cNvPr id="2" name="CasellaDiTesto 1">
                <a:extLst>
                  <a:ext uri="{FF2B5EF4-FFF2-40B4-BE49-F238E27FC236}">
                    <a16:creationId xmlns:a16="http://schemas.microsoft.com/office/drawing/2014/main" id="{4EBB81E9-A989-66FA-D23E-9F6851C950E3}"/>
                  </a:ext>
                </a:extLst>
              </p:cNvPr>
              <p:cNvSpPr txBox="1">
                <a:spLocks noRot="1" noChangeAspect="1" noMove="1" noResize="1" noEditPoints="1" noAdjustHandles="1" noChangeArrowheads="1" noChangeShapeType="1" noTextEdit="1"/>
              </p:cNvSpPr>
              <p:nvPr/>
            </p:nvSpPr>
            <p:spPr>
              <a:xfrm>
                <a:off x="615461" y="2168586"/>
                <a:ext cx="5223363" cy="2386359"/>
              </a:xfrm>
              <a:prstGeom prst="rect">
                <a:avLst/>
              </a:prstGeom>
              <a:blipFill>
                <a:blip r:embed="rId4"/>
                <a:stretch>
                  <a:fillRect l="-971" t="-1058" r="-971" b="-3175"/>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076190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Generazione del dataset</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096000" y="2121158"/>
            <a:ext cx="5223363" cy="3600986"/>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%Ripetibilità esperimento</a:t>
            </a:r>
          </a:p>
          <a:p>
            <a:r>
              <a:rPr lang="it-IT" sz="1400" b="0" i="0" u="none" strike="noStrike" baseline="0" err="1">
                <a:solidFill>
                  <a:srgbClr val="000000"/>
                </a:solidFill>
                <a:latin typeface="Courier New" panose="02070309020205020404" pitchFamily="49" charset="0"/>
              </a:rPr>
              <a:t>rng</a:t>
            </a:r>
            <a:r>
              <a:rPr lang="it-IT" sz="1400" b="0" i="0" u="none" strike="noStrike" baseline="0">
                <a:solidFill>
                  <a:srgbClr val="000000"/>
                </a:solidFill>
                <a:latin typeface="Courier New" panose="02070309020205020404" pitchFamily="49" charset="0"/>
              </a:rPr>
              <a:t>(0,</a:t>
            </a:r>
            <a:r>
              <a:rPr lang="it-IT" sz="1400" b="0" i="0" u="none" strike="noStrike" baseline="0">
                <a:solidFill>
                  <a:srgbClr val="AA04F9"/>
                </a:solidFill>
                <a:latin typeface="Courier New" panose="02070309020205020404" pitchFamily="49" charset="0"/>
              </a:rPr>
              <a:t>'twister'</a:t>
            </a:r>
            <a:r>
              <a:rPr lang="it-IT"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%Generazione dataset</a:t>
            </a:r>
          </a:p>
          <a:p>
            <a:r>
              <a:rPr lang="it-IT" sz="1400" b="0" i="0" u="none" strike="noStrike" baseline="0">
                <a:solidFill>
                  <a:srgbClr val="028009"/>
                </a:solidFill>
                <a:latin typeface="Courier New" panose="02070309020205020404" pitchFamily="49" charset="0"/>
              </a:rPr>
              <a:t>%x rappresenta la superficie di una casa</a:t>
            </a:r>
          </a:p>
          <a:p>
            <a:r>
              <a:rPr lang="it-IT" sz="1400" b="0" i="0" u="none" strike="noStrike" baseline="0">
                <a:solidFill>
                  <a:srgbClr val="028009"/>
                </a:solidFill>
                <a:latin typeface="Courier New" panose="02070309020205020404" pitchFamily="49" charset="0"/>
              </a:rPr>
              <a:t>%y rappresenta il prezzo della casa di area x</a:t>
            </a:r>
          </a:p>
          <a:p>
            <a:r>
              <a:rPr lang="it-IT" sz="1400" b="0" i="0" u="none" strike="noStrike" baseline="0">
                <a:solidFill>
                  <a:srgbClr val="028009"/>
                </a:solidFill>
                <a:latin typeface="Courier New" panose="02070309020205020404" pitchFamily="49" charset="0"/>
              </a:rPr>
              <a:t> </a:t>
            </a:r>
          </a:p>
          <a:p>
            <a:r>
              <a:rPr lang="it-IT" sz="1400" b="0" i="0" u="none" strike="noStrike" baseline="0">
                <a:solidFill>
                  <a:srgbClr val="000000"/>
                </a:solidFill>
                <a:latin typeface="Courier New" panose="02070309020205020404" pitchFamily="49" charset="0"/>
              </a:rPr>
              <a:t>low = 50;</a:t>
            </a:r>
          </a:p>
          <a:p>
            <a:r>
              <a:rPr lang="it-IT" sz="1400" b="0" i="0" u="none" strike="noStrike" baseline="0">
                <a:solidFill>
                  <a:srgbClr val="000000"/>
                </a:solidFill>
                <a:latin typeface="Courier New" panose="02070309020205020404" pitchFamily="49" charset="0"/>
              </a:rPr>
              <a:t>high = 100;</a:t>
            </a:r>
          </a:p>
          <a:p>
            <a:r>
              <a:rPr lang="en-US" sz="1400" b="0" i="0" u="none" strike="noStrike" baseline="0">
                <a:solidFill>
                  <a:srgbClr val="000000"/>
                </a:solidFill>
                <a:latin typeface="Courier New" panose="02070309020205020404" pitchFamily="49" charset="0"/>
              </a:rPr>
              <a:t>x = (high-low).*rand(200,1) + low;</a:t>
            </a:r>
          </a:p>
          <a:p>
            <a:r>
              <a:rPr lang="es-ES" sz="1400" b="0" i="0" u="none" strike="noStrike" baseline="0">
                <a:solidFill>
                  <a:srgbClr val="000000"/>
                </a:solidFill>
                <a:latin typeface="Courier New" panose="02070309020205020404" pitchFamily="49" charset="0"/>
              </a:rPr>
              <a:t>y = 2 * x + 10 .* randn(200,1);</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%Normalizzo i dati </a:t>
            </a:r>
          </a:p>
          <a:p>
            <a:r>
              <a:rPr lang="it-IT" sz="1400" b="0" i="0" u="none" strike="noStrike" baseline="0">
                <a:solidFill>
                  <a:srgbClr val="000000"/>
                </a:solidFill>
                <a:latin typeface="Courier New" panose="02070309020205020404" pitchFamily="49" charset="0"/>
              </a:rPr>
              <a:t>x = </a:t>
            </a:r>
            <a:r>
              <a:rPr lang="it-IT" sz="1400" b="0" i="0" u="none" strike="noStrike" baseline="0" err="1">
                <a:solidFill>
                  <a:srgbClr val="000000"/>
                </a:solidFill>
                <a:latin typeface="Courier New" panose="02070309020205020404" pitchFamily="49" charset="0"/>
              </a:rPr>
              <a:t>normalize</a:t>
            </a:r>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x,</a:t>
            </a:r>
            <a:r>
              <a:rPr lang="it-IT" sz="1400" b="0" i="0" u="none" strike="noStrike" baseline="0" err="1">
                <a:solidFill>
                  <a:srgbClr val="AA04F9"/>
                </a:solidFill>
                <a:latin typeface="Courier New" panose="02070309020205020404" pitchFamily="49" charset="0"/>
              </a:rPr>
              <a:t>'range</a:t>
            </a:r>
            <a:r>
              <a:rPr lang="it-IT" sz="1400" b="0" i="0" u="none" strike="noStrike" baseline="0">
                <a:solidFill>
                  <a:srgbClr val="AA04F9"/>
                </a:solidFill>
                <a:latin typeface="Courier New" panose="02070309020205020404" pitchFamily="49" charset="0"/>
              </a:rPr>
              <a:t>'</a:t>
            </a:r>
            <a:r>
              <a:rPr lang="it-IT" sz="1400" b="0" i="0" u="none" strike="noStrike" baseline="0">
                <a:solidFill>
                  <a:srgbClr val="000000"/>
                </a:solidFill>
                <a:latin typeface="Courier New" panose="02070309020205020404" pitchFamily="49" charset="0"/>
              </a:rPr>
              <a:t>,[0 1]);</a:t>
            </a:r>
          </a:p>
          <a:p>
            <a:r>
              <a:rPr lang="es-ES" sz="1400" b="0" i="0" u="none" strike="noStrike" baseline="0">
                <a:solidFill>
                  <a:srgbClr val="000000"/>
                </a:solidFill>
                <a:latin typeface="Courier New" panose="02070309020205020404" pitchFamily="49" charset="0"/>
              </a:rPr>
              <a:t>y = normalize(y,</a:t>
            </a:r>
            <a:r>
              <a:rPr lang="es-ES" sz="1400" b="0" i="0" u="none" strike="noStrike" baseline="0">
                <a:solidFill>
                  <a:srgbClr val="AA04F9"/>
                </a:solidFill>
                <a:latin typeface="Courier New" panose="02070309020205020404" pitchFamily="49" charset="0"/>
              </a:rPr>
              <a:t>'range'</a:t>
            </a:r>
            <a:r>
              <a:rPr lang="es-ES" sz="1400" b="0" i="0" u="none" strike="noStrike" baseline="0">
                <a:solidFill>
                  <a:srgbClr val="000000"/>
                </a:solidFill>
                <a:latin typeface="Courier New" panose="02070309020205020404" pitchFamily="49" charset="0"/>
              </a:rPr>
              <a:t>,[0 1]);</a:t>
            </a:r>
          </a:p>
          <a:p>
            <a:endParaRPr lang="it-IT">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0" name="Immagine 9">
            <a:extLst>
              <a:ext uri="{FF2B5EF4-FFF2-40B4-BE49-F238E27FC236}">
                <a16:creationId xmlns:a16="http://schemas.microsoft.com/office/drawing/2014/main" id="{D6099E32-16C8-6C8E-B78A-8FC0ECC5F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19" y="2268881"/>
            <a:ext cx="4680656" cy="3510492"/>
          </a:xfrm>
          <a:prstGeom prst="rect">
            <a:avLst/>
          </a:prstGeom>
        </p:spPr>
      </p:pic>
      <p:sp>
        <p:nvSpPr>
          <p:cNvPr id="9" name="Elemento grafico 2" descr="Freccia a destra con riempimento a tinta unita">
            <a:extLst>
              <a:ext uri="{FF2B5EF4-FFF2-40B4-BE49-F238E27FC236}">
                <a16:creationId xmlns:a16="http://schemas.microsoft.com/office/drawing/2014/main" id="{570C9378-AA1D-8EF9-7315-8DF6D67ADE67}"/>
              </a:ext>
            </a:extLst>
          </p:cNvPr>
          <p:cNvSpPr/>
          <p:nvPr/>
        </p:nvSpPr>
        <p:spPr>
          <a:xfrm rot="10800000">
            <a:off x="5109282" y="3862422"/>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Tree>
    <p:extLst>
      <p:ext uri="{BB962C8B-B14F-4D97-AF65-F5344CB8AC3E}">
        <p14:creationId xmlns:p14="http://schemas.microsoft.com/office/powerpoint/2010/main" val="185444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Funzione ipotesi </a:t>
            </a:r>
            <a:r>
              <a:rPr lang="it-IT" sz="4800" b="1" i="1">
                <a:latin typeface="Arial" panose="020B0604020202020204" pitchFamily="34" charset="0"/>
                <a:cs typeface="Arial" panose="020B0604020202020204" pitchFamily="34" charset="0"/>
              </a:rPr>
              <a:t>h</a:t>
            </a:r>
            <a:endParaRPr lang="it-IT" sz="48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60573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A partire dal training set, occorre trovare una funzione </a:t>
                </a:r>
                <a:r>
                  <a:rPr lang="it-IT" i="1">
                    <a:latin typeface="Arial" panose="020B0604020202020204" pitchFamily="34" charset="0"/>
                    <a:cs typeface="Arial" panose="020B0604020202020204" pitchFamily="34" charset="0"/>
                  </a:rPr>
                  <a:t>h : X → Y </a:t>
                </a:r>
                <a:r>
                  <a:rPr lang="it-IT">
                    <a:latin typeface="Arial" panose="020B0604020202020204" pitchFamily="34" charset="0"/>
                    <a:cs typeface="Arial" panose="020B0604020202020204" pitchFamily="34" charset="0"/>
                  </a:rPr>
                  <a:t>, detta </a:t>
                </a:r>
                <a:r>
                  <a:rPr lang="it-IT" b="1">
                    <a:latin typeface="Arial" panose="020B0604020202020204" pitchFamily="34" charset="0"/>
                    <a:cs typeface="Arial" panose="020B0604020202020204" pitchFamily="34" charset="0"/>
                  </a:rPr>
                  <a:t>funzione ipotesi</a:t>
                </a:r>
                <a:r>
                  <a:rPr lang="it-IT">
                    <a:latin typeface="Arial" panose="020B0604020202020204" pitchFamily="34" charset="0"/>
                    <a:cs typeface="Arial" panose="020B0604020202020204" pitchFamily="34" charset="0"/>
                  </a:rPr>
                  <a:t>, che ci fornisce una buona stima di </a:t>
                </a:r>
                <a14:m>
                  <m:oMath xmlns:m="http://schemas.openxmlformats.org/officeDocument/2006/math">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a partire da </a:t>
                </a:r>
                <a14:m>
                  <m:oMath xmlns:m="http://schemas.openxmlformats.org/officeDocument/2006/math">
                    <m:sSup>
                      <m:sSupPr>
                        <m:ctrlPr>
                          <a:rPr lang="it-IT" i="1">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Nel nostro esempio </a:t>
                </a:r>
                <a:r>
                  <a:rPr lang="it-IT" i="1">
                    <a:latin typeface="Arial" panose="020B0604020202020204" pitchFamily="34" charset="0"/>
                    <a:cs typeface="Arial" panose="020B0604020202020204" pitchFamily="34" charset="0"/>
                  </a:rPr>
                  <a:t>X = Y = </a:t>
                </a:r>
                <a14:m>
                  <m:oMath xmlns:m="http://schemas.openxmlformats.org/officeDocument/2006/math">
                    <m:r>
                      <a:rPr lang="it-IT" i="1" smtClean="0">
                        <a:latin typeface="Cambria Math" panose="02040503050406030204" pitchFamily="18" charset="0"/>
                        <a:cs typeface="Arial" panose="020B0604020202020204" pitchFamily="34" charset="0"/>
                      </a:rPr>
                      <m:t>𝑅</m:t>
                    </m:r>
                  </m:oMath>
                </a14:m>
                <a:r>
                  <a:rPr lang="it-IT">
                    <a:latin typeface="Arial" panose="020B0604020202020204" pitchFamily="34" charset="0"/>
                    <a:cs typeface="Arial" panose="020B0604020202020204" pitchFamily="34" charset="0"/>
                  </a:rPr>
                  <a:t>.</a:t>
                </a:r>
              </a:p>
              <a:p>
                <a:pPr algn="just"/>
                <a:r>
                  <a:rPr lang="it-IT">
                    <a:latin typeface="Arial" panose="020B0604020202020204" pitchFamily="34" charset="0"/>
                    <a:cs typeface="Arial" panose="020B0604020202020204" pitchFamily="34" charset="0"/>
                  </a:rPr>
                  <a:t>Se l’insieme degli input varia nell’insieme </a:t>
                </a:r>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𝑅</m:t>
                        </m:r>
                      </m:e>
                      <m:sup>
                        <m:r>
                          <a:rPr lang="it-IT" i="1" smtClean="0">
                            <a:latin typeface="Cambria Math" panose="02040503050406030204" pitchFamily="18" charset="0"/>
                            <a:cs typeface="Arial" panose="020B0604020202020204" pitchFamily="34" charset="0"/>
                          </a:rPr>
                          <m:t>𝑛</m:t>
                        </m:r>
                      </m:sup>
                    </m:sSup>
                  </m:oMath>
                </a14:m>
                <a:r>
                  <a:rPr lang="it-IT">
                    <a:latin typeface="Arial" panose="020B0604020202020204" pitchFamily="34" charset="0"/>
                    <a:cs typeface="Arial" panose="020B0604020202020204" pitchFamily="34" charset="0"/>
                  </a:rPr>
                  <a:t>, come avviene nel caso </a:t>
                </a:r>
                <a:r>
                  <a:rPr lang="it-IT" b="1">
                    <a:latin typeface="Arial" panose="020B0604020202020204" pitchFamily="34" charset="0"/>
                    <a:cs typeface="Arial" panose="020B0604020202020204" pitchFamily="34" charset="0"/>
                  </a:rPr>
                  <a:t>lineare,</a:t>
                </a:r>
                <a:r>
                  <a:rPr lang="it-IT">
                    <a:latin typeface="Arial" panose="020B0604020202020204" pitchFamily="34" charset="0"/>
                    <a:cs typeface="Arial" panose="020B0604020202020204" pitchFamily="34" charset="0"/>
                  </a:rPr>
                  <a:t> allora la funzione ipotesi assume la seguente forma:</a:t>
                </a:r>
              </a:p>
              <a:p>
                <a:pPr algn="just"/>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h</m:t>
                          </m:r>
                        </m:e>
                        <m:sub>
                          <m:r>
                            <a:rPr lang="pt-BR" i="1">
                              <a:latin typeface="Cambria Math" panose="02040503050406030204" pitchFamily="18" charset="0"/>
                              <a:cs typeface="Arial" panose="020B0604020202020204" pitchFamily="34" charset="0"/>
                            </a:rPr>
                            <m:t>𝜃</m:t>
                          </m:r>
                        </m:sub>
                      </m:sSub>
                      <m:d>
                        <m:dPr>
                          <m:ctrlPr>
                            <a:rPr lang="pt-BR" i="1">
                              <a:latin typeface="Cambria Math" panose="02040503050406030204" pitchFamily="18" charset="0"/>
                              <a:cs typeface="Arial" panose="020B0604020202020204" pitchFamily="34" charset="0"/>
                            </a:rPr>
                          </m:ctrlPr>
                        </m:dPr>
                        <m:e>
                          <m:r>
                            <a:rPr lang="pt-BR" i="1">
                              <a:latin typeface="Cambria Math" panose="02040503050406030204" pitchFamily="18" charset="0"/>
                              <a:cs typeface="Arial" panose="020B0604020202020204" pitchFamily="34" charset="0"/>
                            </a:rPr>
                            <m:t>𝑥</m:t>
                          </m:r>
                        </m:e>
                      </m:d>
                      <m:r>
                        <a:rPr lang="pt-BR" i="1">
                          <a:latin typeface="Cambria Math" panose="02040503050406030204" pitchFamily="18" charset="0"/>
                          <a:cs typeface="Arial" panose="020B0604020202020204" pitchFamily="34" charset="0"/>
                        </a:rPr>
                        <m:t>=</m:t>
                      </m:r>
                      <m:sSub>
                        <m:sSubPr>
                          <m:ctrlPr>
                            <a:rPr lang="pt-BR" i="1">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𝜃</m:t>
                          </m:r>
                        </m:e>
                        <m:sub>
                          <m:r>
                            <a:rPr lang="pt-BR" i="1">
                              <a:latin typeface="Cambria Math" panose="02040503050406030204" pitchFamily="18" charset="0"/>
                              <a:cs typeface="Arial" panose="020B0604020202020204" pitchFamily="34" charset="0"/>
                            </a:rPr>
                            <m:t>0</m:t>
                          </m:r>
                        </m:sub>
                      </m:sSub>
                      <m:r>
                        <a:rPr lang="pt-BR" i="1">
                          <a:latin typeface="Cambria Math" panose="02040503050406030204" pitchFamily="18" charset="0"/>
                          <a:cs typeface="Arial" panose="020B0604020202020204" pitchFamily="34" charset="0"/>
                        </a:rPr>
                        <m:t>+</m:t>
                      </m:r>
                      <m:nary>
                        <m:naryPr>
                          <m:chr m:val="∑"/>
                          <m:ctrlPr>
                            <a:rPr lang="pt-BR" i="1">
                              <a:latin typeface="Cambria Math" panose="02040503050406030204" pitchFamily="18" charset="0"/>
                              <a:cs typeface="Arial" panose="020B0604020202020204" pitchFamily="34" charset="0"/>
                            </a:rPr>
                          </m:ctrlPr>
                        </m:naryPr>
                        <m:sub>
                          <m:r>
                            <a:rPr lang="pt-BR" i="1">
                              <a:latin typeface="Cambria Math" panose="02040503050406030204" pitchFamily="18" charset="0"/>
                              <a:cs typeface="Arial" panose="020B0604020202020204" pitchFamily="34" charset="0"/>
                            </a:rPr>
                            <m:t>𝑖</m:t>
                          </m:r>
                          <m:r>
                            <a:rPr lang="pt-BR" i="1">
                              <a:latin typeface="Cambria Math" panose="02040503050406030204" pitchFamily="18" charset="0"/>
                              <a:cs typeface="Arial" panose="020B0604020202020204" pitchFamily="34" charset="0"/>
                            </a:rPr>
                            <m:t>=1</m:t>
                          </m:r>
                        </m:sub>
                        <m:sup>
                          <m:r>
                            <a:rPr lang="pt-BR" i="1">
                              <a:latin typeface="Cambria Math" panose="02040503050406030204" pitchFamily="18" charset="0"/>
                              <a:cs typeface="Arial" panose="020B0604020202020204" pitchFamily="34" charset="0"/>
                            </a:rPr>
                            <m:t>𝑛</m:t>
                          </m:r>
                        </m:sup>
                        <m:e>
                          <m:sSub>
                            <m:sSubPr>
                              <m:ctrlPr>
                                <a:rPr lang="pt-BR" i="1">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𝜃</m:t>
                              </m:r>
                            </m:e>
                            <m:sub>
                              <m:r>
                                <a:rPr lang="pt-BR" i="1">
                                  <a:latin typeface="Cambria Math" panose="02040503050406030204" pitchFamily="18" charset="0"/>
                                  <a:cs typeface="Arial" panose="020B0604020202020204" pitchFamily="34" charset="0"/>
                                </a:rPr>
                                <m:t>𝑖</m:t>
                              </m:r>
                            </m:sub>
                          </m:sSub>
                        </m:e>
                      </m:nary>
                      <m:sSub>
                        <m:sSubPr>
                          <m:ctrlPr>
                            <a:rPr lang="pt-BR" i="1">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𝑥</m:t>
                          </m:r>
                        </m:e>
                        <m:sub>
                          <m:r>
                            <a:rPr lang="pt-BR" i="1">
                              <a:latin typeface="Cambria Math" panose="02040503050406030204" pitchFamily="18" charset="0"/>
                              <a:cs typeface="Arial" panose="020B0604020202020204" pitchFamily="34" charset="0"/>
                            </a:rPr>
                            <m:t>𝑖</m:t>
                          </m:r>
                        </m:sub>
                      </m:sSub>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Fissato </a:t>
                </a:r>
                <a14:m>
                  <m:oMath xmlns:m="http://schemas.openxmlformats.org/officeDocument/2006/math">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𝑥</m:t>
                        </m:r>
                      </m:e>
                      <m:sub>
                        <m:r>
                          <a:rPr lang="it-IT" i="1" smtClean="0">
                            <a:latin typeface="Cambria Math" panose="02040503050406030204" pitchFamily="18" charset="0"/>
                            <a:cs typeface="Arial" panose="020B0604020202020204" pitchFamily="34" charset="0"/>
                          </a:rPr>
                          <m:t>0</m:t>
                        </m:r>
                      </m:sub>
                    </m:sSub>
                  </m:oMath>
                </a14:m>
                <a:r>
                  <a:rPr lang="it-IT">
                    <a:latin typeface="Arial" panose="020B0604020202020204" pitchFamily="34" charset="0"/>
                    <a:cs typeface="Arial" panose="020B0604020202020204" pitchFamily="34" charset="0"/>
                  </a:rPr>
                  <a:t> = 1 e per semplicità di notazione, ignorando la dipendenza di </a:t>
                </a:r>
                <a:r>
                  <a:rPr lang="it-IT" i="1">
                    <a:latin typeface="Arial" panose="020B0604020202020204" pitchFamily="34" charset="0"/>
                    <a:cs typeface="Arial" panose="020B0604020202020204" pitchFamily="34" charset="0"/>
                  </a:rPr>
                  <a:t>h</a:t>
                </a:r>
                <a:r>
                  <a:rPr lang="it-IT">
                    <a:latin typeface="Arial" panose="020B0604020202020204" pitchFamily="34" charset="0"/>
                    <a:cs typeface="Arial" panose="020B0604020202020204" pitchFamily="34" charset="0"/>
                  </a:rPr>
                  <a:t> da </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possiamo scrivere:</a:t>
                </a:r>
              </a:p>
              <a:p>
                <a:pPr algn="just"/>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cs typeface="Arial" panose="020B0604020202020204" pitchFamily="34" charset="0"/>
                        </a:rPr>
                        <m:t>h</m:t>
                      </m:r>
                      <m:d>
                        <m:dPr>
                          <m:ctrlPr>
                            <a:rPr lang="pt-BR" i="1" smtClean="0">
                              <a:latin typeface="Cambria Math" panose="02040503050406030204" pitchFamily="18" charset="0"/>
                              <a:cs typeface="Arial" panose="020B0604020202020204" pitchFamily="34" charset="0"/>
                            </a:rPr>
                          </m:ctrlPr>
                        </m:dPr>
                        <m:e>
                          <m:r>
                            <a:rPr lang="pt-BR" i="1" smtClean="0">
                              <a:latin typeface="Cambria Math" panose="02040503050406030204" pitchFamily="18" charset="0"/>
                              <a:cs typeface="Arial" panose="020B0604020202020204" pitchFamily="34" charset="0"/>
                            </a:rPr>
                            <m:t>𝑥</m:t>
                          </m:r>
                        </m:e>
                      </m:d>
                      <m:r>
                        <a:rPr lang="pt-BR" i="1" smtClean="0">
                          <a:latin typeface="Cambria Math" panose="02040503050406030204" pitchFamily="18" charset="0"/>
                          <a:cs typeface="Arial" panose="020B0604020202020204" pitchFamily="34" charset="0"/>
                        </a:rPr>
                        <m:t>=</m:t>
                      </m:r>
                      <m:nary>
                        <m:naryPr>
                          <m:chr m:val="∑"/>
                          <m:ctrlPr>
                            <a:rPr lang="pt-BR" i="1" smtClean="0">
                              <a:latin typeface="Cambria Math" panose="02040503050406030204" pitchFamily="18" charset="0"/>
                              <a:cs typeface="Arial" panose="020B0604020202020204" pitchFamily="34" charset="0"/>
                            </a:rPr>
                          </m:ctrlPr>
                        </m:naryPr>
                        <m:sub>
                          <m:r>
                            <a:rPr lang="pt-BR" i="1" smtClean="0">
                              <a:latin typeface="Cambria Math" panose="02040503050406030204" pitchFamily="18" charset="0"/>
                              <a:cs typeface="Arial" panose="020B0604020202020204" pitchFamily="34" charset="0"/>
                            </a:rPr>
                            <m:t>𝑖</m:t>
                          </m:r>
                          <m:r>
                            <a:rPr lang="pt-BR" i="1" smtClean="0">
                              <a:latin typeface="Cambria Math" panose="02040503050406030204" pitchFamily="18" charset="0"/>
                              <a:cs typeface="Arial" panose="020B0604020202020204" pitchFamily="34" charset="0"/>
                            </a:rPr>
                            <m:t>=0</m:t>
                          </m:r>
                        </m:sub>
                        <m:sup>
                          <m:r>
                            <a:rPr lang="pt-BR" i="1" smtClean="0">
                              <a:latin typeface="Cambria Math" panose="02040503050406030204" pitchFamily="18" charset="0"/>
                              <a:cs typeface="Arial" panose="020B0604020202020204" pitchFamily="34" charset="0"/>
                            </a:rPr>
                            <m:t>𝑛</m:t>
                          </m:r>
                        </m:sup>
                        <m:e>
                          <m:sSub>
                            <m:sSubPr>
                              <m:ctrlPr>
                                <a:rPr lang="pt-BR" i="1" smtClean="0">
                                  <a:latin typeface="Cambria Math" panose="02040503050406030204" pitchFamily="18" charset="0"/>
                                  <a:cs typeface="Arial" panose="020B0604020202020204" pitchFamily="34" charset="0"/>
                                </a:rPr>
                              </m:ctrlPr>
                            </m:sSubPr>
                            <m:e>
                              <m:r>
                                <a:rPr lang="pt-BR" i="1" smtClean="0">
                                  <a:latin typeface="Cambria Math" panose="02040503050406030204" pitchFamily="18" charset="0"/>
                                  <a:cs typeface="Arial" panose="020B0604020202020204" pitchFamily="34" charset="0"/>
                                </a:rPr>
                                <m:t>𝜃</m:t>
                              </m:r>
                            </m:e>
                            <m:sub>
                              <m:r>
                                <a:rPr lang="pt-BR" i="1" smtClean="0">
                                  <a:latin typeface="Cambria Math" panose="02040503050406030204" pitchFamily="18" charset="0"/>
                                  <a:cs typeface="Arial" panose="020B0604020202020204" pitchFamily="34" charset="0"/>
                                </a:rPr>
                                <m:t>𝑖</m:t>
                              </m:r>
                            </m:sub>
                          </m:sSub>
                        </m:e>
                      </m:nary>
                      <m:sSub>
                        <m:sSubPr>
                          <m:ctrlPr>
                            <a:rPr lang="pt-BR" i="1" smtClean="0">
                              <a:latin typeface="Cambria Math" panose="02040503050406030204" pitchFamily="18" charset="0"/>
                              <a:cs typeface="Arial" panose="020B0604020202020204" pitchFamily="34" charset="0"/>
                            </a:rPr>
                          </m:ctrlPr>
                        </m:sSubPr>
                        <m:e>
                          <m:r>
                            <a:rPr lang="pt-BR" i="1" smtClean="0">
                              <a:latin typeface="Cambria Math" panose="02040503050406030204" pitchFamily="18" charset="0"/>
                              <a:cs typeface="Arial" panose="020B0604020202020204" pitchFamily="34" charset="0"/>
                            </a:rPr>
                            <m:t>𝑥</m:t>
                          </m:r>
                        </m:e>
                        <m:sub>
                          <m:r>
                            <a:rPr lang="pt-BR" i="1" smtClean="0">
                              <a:latin typeface="Cambria Math" panose="02040503050406030204" pitchFamily="18" charset="0"/>
                              <a:cs typeface="Arial" panose="020B0604020202020204" pitchFamily="34" charset="0"/>
                            </a:rPr>
                            <m:t>𝑖</m:t>
                          </m:r>
                        </m:sub>
                      </m:sSub>
                      <m:r>
                        <a:rPr lang="pt-BR" i="1" smtClean="0">
                          <a:latin typeface="Cambria Math" panose="02040503050406030204" pitchFamily="18" charset="0"/>
                          <a:cs typeface="Arial" panose="020B0604020202020204" pitchFamily="34" charset="0"/>
                        </a:rPr>
                        <m:t>=</m:t>
                      </m:r>
                      <m:sSup>
                        <m:sSupPr>
                          <m:ctrlPr>
                            <a:rPr lang="pt-BR" i="1" smtClean="0">
                              <a:latin typeface="Cambria Math" panose="02040503050406030204" pitchFamily="18" charset="0"/>
                              <a:cs typeface="Arial" panose="020B0604020202020204" pitchFamily="34" charset="0"/>
                            </a:rPr>
                          </m:ctrlPr>
                        </m:sSupPr>
                        <m:e>
                          <m:r>
                            <a:rPr lang="pt-BR" i="1" smtClean="0">
                              <a:latin typeface="Cambria Math" panose="02040503050406030204" pitchFamily="18" charset="0"/>
                              <a:cs typeface="Arial" panose="020B0604020202020204" pitchFamily="34" charset="0"/>
                            </a:rPr>
                            <m:t>𝜃</m:t>
                          </m:r>
                        </m:e>
                        <m:sup>
                          <m:r>
                            <a:rPr lang="pt-BR" i="1" smtClean="0">
                              <a:latin typeface="Cambria Math" panose="02040503050406030204" pitchFamily="18" charset="0"/>
                              <a:cs typeface="Arial" panose="020B0604020202020204" pitchFamily="34" charset="0"/>
                            </a:rPr>
                            <m:t>𝑇</m:t>
                          </m:r>
                        </m:sup>
                      </m:sSup>
                      <m:r>
                        <a:rPr lang="pt-BR" i="1" smtClean="0">
                          <a:latin typeface="Cambria Math" panose="02040503050406030204" pitchFamily="18" charset="0"/>
                          <a:cs typeface="Arial" panose="020B0604020202020204" pitchFamily="34" charset="0"/>
                        </a:rPr>
                        <m:t>𝑥</m:t>
                      </m:r>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605731"/>
              </a:xfrm>
              <a:prstGeom prst="rect">
                <a:avLst/>
              </a:prstGeom>
              <a:blipFill>
                <a:blip r:embed="rId2"/>
                <a:stretch>
                  <a:fillRect l="-476" t="-702" r="-476" b="-27018"/>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41174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Tuning dei parametri </a:t>
                </a:r>
                <a14:m>
                  <m:oMath xmlns:m="http://schemas.openxmlformats.org/officeDocument/2006/math">
                    <m:r>
                      <a:rPr lang="it-IT" sz="4800" b="1" i="1" smtClean="0">
                        <a:latin typeface="Cambria Math" panose="02040503050406030204" pitchFamily="18" charset="0"/>
                        <a:cs typeface="Arial" panose="020B0604020202020204" pitchFamily="34" charset="0"/>
                      </a:rPr>
                      <m:t>𝜽</m:t>
                    </m:r>
                  </m:oMath>
                </a14:m>
                <a:endParaRPr lang="it-IT" sz="4800" b="1">
                  <a:latin typeface="Arial" panose="020B0604020202020204" pitchFamily="34" charset="0"/>
                  <a:cs typeface="Arial" panose="020B0604020202020204" pitchFamily="34" charset="0"/>
                </a:endParaRPr>
              </a:p>
            </p:txBody>
          </p:sp>
        </mc:Choice>
        <mc:Fallback xmlns="">
          <p:sp>
            <p:nvSpPr>
              <p:cNvPr id="4" name="Title 1">
                <a:extLst>
                  <a:ext uri="{FF2B5EF4-FFF2-40B4-BE49-F238E27FC236}">
                    <a16:creationId xmlns:a16="http://schemas.microsoft.com/office/drawing/2014/main" id="{5AAD8B7E-754F-031F-83A7-2C2A44E86D78}"/>
                  </a:ext>
                </a:extLst>
              </p:cNvPr>
              <p:cNvSpPr txBox="1">
                <a:spLocks noRot="1" noChangeAspect="1" noMove="1" noResize="1" noEditPoints="1" noAdjustHandles="1" noChangeArrowheads="1" noChangeShapeType="1" noTextEdit="1"/>
              </p:cNvSpPr>
              <p:nvPr/>
            </p:nvSpPr>
            <p:spPr>
              <a:xfrm>
                <a:off x="533400" y="378251"/>
                <a:ext cx="10773507" cy="1397793"/>
              </a:xfrm>
              <a:prstGeom prst="rect">
                <a:avLst/>
              </a:prstGeom>
              <a:blipFill>
                <a:blip r:embed="rId2"/>
                <a:stretch>
                  <a:fillRect l="-2591" b="-901"/>
                </a:stretch>
              </a:blipFill>
            </p:spPr>
            <p:txBody>
              <a:bodyPr/>
              <a:lstStyle/>
              <a:p>
                <a:r>
                  <a:rPr lang="it-IT">
                    <a:noFill/>
                  </a:rPr>
                  <a:t> </a:t>
                </a:r>
              </a:p>
            </p:txBody>
          </p:sp>
        </mc:Fallback>
      </mc:AlternateContent>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213398"/>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A questo punto ci si chiede come sia possibile effettuare il tuning dei parametri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del nostro modello, ovvero ci si chiede </a:t>
                </a:r>
                <a:r>
                  <a:rPr lang="it-IT" b="1">
                    <a:latin typeface="Arial" panose="020B0604020202020204" pitchFamily="34" charset="0"/>
                    <a:cs typeface="Arial" panose="020B0604020202020204" pitchFamily="34" charset="0"/>
                  </a:rPr>
                  <a:t>quali siano i valori di </a:t>
                </a:r>
                <a14:m>
                  <m:oMath xmlns:m="http://schemas.openxmlformats.org/officeDocument/2006/math">
                    <m:r>
                      <a:rPr lang="it-IT" b="1" i="1">
                        <a:latin typeface="Cambria Math" panose="02040503050406030204" pitchFamily="18" charset="0"/>
                        <a:cs typeface="Arial" panose="020B0604020202020204" pitchFamily="34" charset="0"/>
                      </a:rPr>
                      <m:t>𝜽</m:t>
                    </m:r>
                  </m:oMath>
                </a14:m>
                <a:r>
                  <a:rPr lang="it-IT" b="1">
                    <a:latin typeface="Arial" panose="020B0604020202020204" pitchFamily="34" charset="0"/>
                    <a:cs typeface="Arial" panose="020B0604020202020204" pitchFamily="34" charset="0"/>
                  </a:rPr>
                  <a:t> che minimizzano la distanza tra i valori predetti e quelli attesi. </a:t>
                </a:r>
                <a:r>
                  <a:rPr lang="it-IT">
                    <a:latin typeface="Arial" panose="020B0604020202020204" pitchFamily="34" charset="0"/>
                    <a:cs typeface="Arial" panose="020B0604020202020204" pitchFamily="34" charset="0"/>
                  </a:rPr>
                  <a:t>Si definisce allora una funzione </a:t>
                </a:r>
                <a:r>
                  <a:rPr lang="it-IT" b="1">
                    <a:latin typeface="Arial" panose="020B0604020202020204" pitchFamily="34" charset="0"/>
                    <a:cs typeface="Arial" panose="020B0604020202020204" pitchFamily="34" charset="0"/>
                  </a:rPr>
                  <a:t>(funzione costo)</a:t>
                </a:r>
                <a:r>
                  <a:rPr lang="it-IT">
                    <a:latin typeface="Arial" panose="020B0604020202020204" pitchFamily="34" charset="0"/>
                    <a:cs typeface="Arial" panose="020B0604020202020204" pitchFamily="34" charset="0"/>
                  </a:rPr>
                  <a:t> che misura quanto </a:t>
                </a:r>
                <a14:m>
                  <m:oMath xmlns:m="http://schemas.openxmlformats.org/officeDocument/2006/math">
                    <m:r>
                      <a:rPr lang="it-IT" i="1">
                        <a:latin typeface="Cambria Math" panose="02040503050406030204" pitchFamily="18" charset="0"/>
                        <a:cs typeface="Arial" panose="020B0604020202020204" pitchFamily="34" charset="0"/>
                      </a:rPr>
                      <m:t>h</m:t>
                    </m:r>
                    <m:d>
                      <m:dPr>
                        <m:ctrlPr>
                          <a:rPr lang="it-IT" i="1">
                            <a:latin typeface="Cambria Math" panose="02040503050406030204" pitchFamily="18" charset="0"/>
                            <a:cs typeface="Arial" panose="020B0604020202020204" pitchFamily="34" charset="0"/>
                          </a:rPr>
                        </m:ctrlPr>
                      </m:dPr>
                      <m:e>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r>
                      <a:rPr lang="it-IT" i="1">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è vicina al corrispondente </a:t>
                </a:r>
                <a14:m>
                  <m:oMath xmlns:m="http://schemas.openxmlformats.org/officeDocument/2006/math">
                    <m:sSup>
                      <m:sSupPr>
                        <m:ctrlPr>
                          <a:rPr lang="it-IT" i="1">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in funzione del parametro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a:t>
                </a:r>
              </a:p>
              <a:p>
                <a:pPr algn="just"/>
                <a14:m>
                  <m:oMathPara xmlns:m="http://schemas.openxmlformats.org/officeDocument/2006/math">
                    <m:oMathParaPr>
                      <m:jc m:val="centerGroup"/>
                    </m:oMathParaPr>
                    <m:oMath xmlns:m="http://schemas.openxmlformats.org/officeDocument/2006/math">
                      <m:r>
                        <a:rPr lang="it-IT" b="1" i="1" smtClean="0">
                          <a:latin typeface="Cambria Math" panose="02040503050406030204" pitchFamily="18" charset="0"/>
                          <a:cs typeface="Arial" panose="020B0604020202020204" pitchFamily="34" charset="0"/>
                        </a:rPr>
                        <m:t>𝑱</m:t>
                      </m:r>
                      <m:d>
                        <m:dPr>
                          <m:ctrlPr>
                            <a:rPr lang="it-IT" b="1" i="1" smtClean="0">
                              <a:latin typeface="Cambria Math" panose="02040503050406030204" pitchFamily="18" charset="0"/>
                              <a:cs typeface="Arial" panose="020B0604020202020204" pitchFamily="34" charset="0"/>
                            </a:rPr>
                          </m:ctrlPr>
                        </m:dPr>
                        <m:e>
                          <m:r>
                            <a:rPr lang="it-IT" b="1" i="1" smtClean="0">
                              <a:latin typeface="Cambria Math" panose="02040503050406030204" pitchFamily="18" charset="0"/>
                              <a:cs typeface="Arial" panose="020B0604020202020204" pitchFamily="34" charset="0"/>
                            </a:rPr>
                            <m:t>𝜽</m:t>
                          </m:r>
                        </m:e>
                      </m:d>
                      <m:r>
                        <a:rPr lang="it-IT" b="1" i="1" smtClean="0">
                          <a:latin typeface="Cambria Math" panose="02040503050406030204" pitchFamily="18" charset="0"/>
                          <a:cs typeface="Arial" panose="020B0604020202020204" pitchFamily="34" charset="0"/>
                        </a:rPr>
                        <m:t>=</m:t>
                      </m:r>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1</m:t>
                          </m:r>
                        </m:num>
                        <m:den>
                          <m:r>
                            <a:rPr lang="it-IT" i="1" smtClean="0">
                              <a:latin typeface="Cambria Math" panose="02040503050406030204" pitchFamily="18" charset="0"/>
                              <a:cs typeface="Arial" panose="020B0604020202020204" pitchFamily="34" charset="0"/>
                            </a:rPr>
                            <m:t>2</m:t>
                          </m:r>
                        </m:den>
                      </m:f>
                      <m:nary>
                        <m:naryPr>
                          <m:chr m:val="∑"/>
                          <m:ctrlPr>
                            <a:rPr lang="it-IT" i="1" smtClean="0">
                              <a:latin typeface="Cambria Math" panose="02040503050406030204" pitchFamily="18" charset="0"/>
                              <a:cs typeface="Arial" panose="020B0604020202020204" pitchFamily="34" charset="0"/>
                            </a:rPr>
                          </m:ctrlPr>
                        </m:naryPr>
                        <m:sub>
                          <m:r>
                            <a:rPr lang="it-IT" i="1" smtClean="0">
                              <a:latin typeface="Cambria Math" panose="02040503050406030204" pitchFamily="18" charset="0"/>
                              <a:cs typeface="Arial" panose="020B0604020202020204" pitchFamily="34" charset="0"/>
                            </a:rPr>
                            <m:t>𝑖</m:t>
                          </m:r>
                          <m:r>
                            <a:rPr lang="it-IT" i="1" smtClean="0">
                              <a:latin typeface="Cambria Math" panose="02040503050406030204" pitchFamily="18" charset="0"/>
                              <a:cs typeface="Arial" panose="020B0604020202020204" pitchFamily="34" charset="0"/>
                            </a:rPr>
                            <m:t>=1</m:t>
                          </m:r>
                        </m:sub>
                        <m:sup>
                          <m:r>
                            <a:rPr lang="it-IT" i="1" smtClean="0">
                              <a:latin typeface="Cambria Math" panose="02040503050406030204" pitchFamily="18" charset="0"/>
                              <a:cs typeface="Arial" panose="020B0604020202020204" pitchFamily="34" charset="0"/>
                            </a:rPr>
                            <m:t>𝑚</m:t>
                          </m:r>
                        </m:sup>
                        <m:e>
                          <m:sSup>
                            <m:sSupPr>
                              <m:ctrlPr>
                                <a:rPr lang="it-IT" i="1" smtClean="0">
                                  <a:latin typeface="Cambria Math" panose="02040503050406030204" pitchFamily="18" charset="0"/>
                                  <a:cs typeface="Arial" panose="020B0604020202020204" pitchFamily="34" charset="0"/>
                                </a:rPr>
                              </m:ctrlPr>
                            </m:sSupPr>
                            <m:e>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h</m:t>
                                  </m:r>
                                  <m:d>
                                    <m:dPr>
                                      <m:ctrlPr>
                                        <a:rPr lang="it-IT" i="1" smtClean="0">
                                          <a:latin typeface="Cambria Math" panose="02040503050406030204" pitchFamily="18" charset="0"/>
                                          <a:cs typeface="Arial" panose="020B0604020202020204" pitchFamily="34" charset="0"/>
                                        </a:rPr>
                                      </m:ctrlPr>
                                    </m:dPr>
                                    <m:e>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𝑥</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e>
                                  </m:d>
                                  <m:r>
                                    <a:rPr lang="it-IT" i="1" smtClean="0">
                                      <a:latin typeface="Cambria Math" panose="02040503050406030204" pitchFamily="18" charset="0"/>
                                      <a:cs typeface="Arial" panose="020B0604020202020204" pitchFamily="34" charset="0"/>
                                    </a:rPr>
                                    <m:t>−</m:t>
                                  </m:r>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e>
                              </m:d>
                            </m:e>
                            <m:sup>
                              <m:r>
                                <a:rPr lang="it-IT" i="1" smtClean="0">
                                  <a:latin typeface="Cambria Math" panose="02040503050406030204" pitchFamily="18" charset="0"/>
                                  <a:cs typeface="Arial" panose="020B0604020202020204" pitchFamily="34" charset="0"/>
                                </a:rPr>
                                <m:t>2</m:t>
                              </m:r>
                            </m:sup>
                          </m:sSup>
                        </m:e>
                      </m:nary>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Tale funzione costo è alla base del</a:t>
                </a:r>
              </a:p>
              <a:p>
                <a:pPr algn="just"/>
                <a:r>
                  <a:rPr lang="it-IT" b="1">
                    <a:latin typeface="Arial" panose="020B0604020202020204" pitchFamily="34" charset="0"/>
                    <a:cs typeface="Arial" panose="020B0604020202020204" pitchFamily="34" charset="0"/>
                  </a:rPr>
                  <a:t>metodo dei minimi quadrati</a:t>
                </a:r>
                <a:r>
                  <a:rPr lang="it-IT">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4213398"/>
              </a:xfrm>
              <a:prstGeom prst="rect">
                <a:avLst/>
              </a:prstGeom>
              <a:blipFill>
                <a:blip r:embed="rId3"/>
                <a:stretch>
                  <a:fillRect l="-476" t="-601" r="-476" b="-1802"/>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976308AC-16CE-8EE7-AC03-79ED41343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1899" y="3897704"/>
            <a:ext cx="5901113" cy="2503431"/>
          </a:xfrm>
          <a:prstGeom prst="rect">
            <a:avLst/>
          </a:prstGeom>
        </p:spPr>
      </p:pic>
    </p:spTree>
    <p:extLst>
      <p:ext uri="{BB962C8B-B14F-4D97-AF65-F5344CB8AC3E}">
        <p14:creationId xmlns:p14="http://schemas.microsoft.com/office/powerpoint/2010/main" val="61723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1200329"/>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Un modo per minimizzare la funzione costo vista nella slide precedente è la </a:t>
                </a:r>
                <a:r>
                  <a:rPr lang="it-IT" b="1">
                    <a:latin typeface="Arial" panose="020B0604020202020204" pitchFamily="34" charset="0"/>
                    <a:cs typeface="Arial" panose="020B0604020202020204" pitchFamily="34" charset="0"/>
                  </a:rPr>
                  <a:t>discesa del gradiente</a:t>
                </a:r>
                <a:r>
                  <a:rPr lang="it-IT">
                    <a:latin typeface="Arial" panose="020B0604020202020204" pitchFamily="34" charset="0"/>
                    <a:cs typeface="Arial" panose="020B0604020202020204" pitchFamily="34" charset="0"/>
                  </a:rPr>
                  <a:t>,</a:t>
                </a:r>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cioè un </a:t>
                </a:r>
                <a:r>
                  <a:rPr lang="it-IT" b="1">
                    <a:latin typeface="Arial" panose="020B0604020202020204" pitchFamily="34" charset="0"/>
                    <a:cs typeface="Arial" panose="020B0604020202020204" pitchFamily="34" charset="0"/>
                  </a:rPr>
                  <a:t>algoritmo di ottimizzazione </a:t>
                </a:r>
                <a:r>
                  <a:rPr lang="it-IT">
                    <a:latin typeface="Arial" panose="020B0604020202020204" pitchFamily="34" charset="0"/>
                    <a:cs typeface="Arial" panose="020B0604020202020204" pitchFamily="34" charset="0"/>
                  </a:rPr>
                  <a:t>in grado di risolvere all’ottimo una vasta gamma di problemi. L’idea di base è variare i parametri </a:t>
                </a:r>
                <a14:m>
                  <m:oMath xmlns:m="http://schemas.openxmlformats.org/officeDocument/2006/math">
                    <m:r>
                      <a:rPr lang="it-IT" b="1" i="1">
                        <a:latin typeface="Cambria Math" panose="02040503050406030204" pitchFamily="18" charset="0"/>
                        <a:cs typeface="Arial" panose="020B0604020202020204" pitchFamily="34" charset="0"/>
                      </a:rPr>
                      <m:t>𝜽</m:t>
                    </m:r>
                  </m:oMath>
                </a14:m>
                <a:r>
                  <a:rPr lang="it-IT" b="1">
                    <a:latin typeface="Arial" panose="020B0604020202020204" pitchFamily="34" charset="0"/>
                    <a:cs typeface="Arial" panose="020B0604020202020204" pitchFamily="34" charset="0"/>
                  </a:rPr>
                  <a:t> iterativamente </a:t>
                </a:r>
                <a:r>
                  <a:rPr lang="it-IT">
                    <a:latin typeface="Arial" panose="020B0604020202020204" pitchFamily="34" charset="0"/>
                    <a:cs typeface="Arial" panose="020B0604020202020204" pitchFamily="34" charset="0"/>
                  </a:rPr>
                  <a:t>in maniera tale da </a:t>
                </a:r>
                <a:r>
                  <a:rPr lang="it-IT" b="1">
                    <a:latin typeface="Arial" panose="020B0604020202020204" pitchFamily="34" charset="0"/>
                    <a:cs typeface="Arial" panose="020B0604020202020204" pitchFamily="34" charset="0"/>
                  </a:rPr>
                  <a:t>minimizzare la funzione costo </a:t>
                </a:r>
                <a:r>
                  <a:rPr lang="it-IT" b="1" i="1" err="1">
                    <a:latin typeface="Arial" panose="020B0604020202020204" pitchFamily="34" charset="0"/>
                    <a:cs typeface="Arial" panose="020B0604020202020204" pitchFamily="34" charset="0"/>
                  </a:rPr>
                  <a:t>J</a:t>
                </a:r>
                <a:r>
                  <a:rPr lang="it-IT" b="1" i="1">
                    <a:latin typeface="Arial" panose="020B0604020202020204" pitchFamily="34" charset="0"/>
                    <a:cs typeface="Arial" panose="020B0604020202020204" pitchFamily="34" charset="0"/>
                  </a:rPr>
                  <a:t>(</a:t>
                </a:r>
                <a14:m>
                  <m:oMath xmlns:m="http://schemas.openxmlformats.org/officeDocument/2006/math">
                    <m:r>
                      <a:rPr lang="it-IT" b="1" i="1" smtClean="0">
                        <a:latin typeface="Cambria Math" panose="02040503050406030204" pitchFamily="18" charset="0"/>
                        <a:cs typeface="Arial" panose="020B0604020202020204" pitchFamily="34" charset="0"/>
                      </a:rPr>
                      <m:t>𝜽</m:t>
                    </m:r>
                  </m:oMath>
                </a14:m>
                <a:r>
                  <a:rPr lang="it-IT" b="1" i="1">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1200329"/>
              </a:xfrm>
              <a:prstGeom prst="rect">
                <a:avLst/>
              </a:prstGeom>
              <a:blipFill>
                <a:blip r:embed="rId2"/>
                <a:stretch>
                  <a:fillRect l="-476" t="-2083" r="-476" b="-6250"/>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2803E2E7-4205-F675-8AD0-28AE4884A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6628" y="3275677"/>
            <a:ext cx="5778745" cy="2904701"/>
          </a:xfrm>
          <a:prstGeom prst="rect">
            <a:avLst/>
          </a:prstGeom>
        </p:spPr>
      </p:pic>
    </p:spTree>
    <p:extLst>
      <p:ext uri="{BB962C8B-B14F-4D97-AF65-F5344CB8AC3E}">
        <p14:creationId xmlns:p14="http://schemas.microsoft.com/office/powerpoint/2010/main" val="2755872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Learning rate </a:t>
                </a:r>
                <a14:m>
                  <m:oMath xmlns:m="http://schemas.openxmlformats.org/officeDocument/2006/math">
                    <m:r>
                      <a:rPr lang="it-IT" sz="4800" b="1" i="1" smtClean="0">
                        <a:latin typeface="Cambria Math" panose="02040503050406030204" pitchFamily="18" charset="0"/>
                        <a:cs typeface="Arial" panose="020B0604020202020204" pitchFamily="34" charset="0"/>
                      </a:rPr>
                      <m:t>𝜼</m:t>
                    </m:r>
                  </m:oMath>
                </a14:m>
                <a:endParaRPr lang="it-IT" sz="4800" b="1">
                  <a:latin typeface="Arial" panose="020B0604020202020204" pitchFamily="34" charset="0"/>
                  <a:cs typeface="Arial" panose="020B0604020202020204" pitchFamily="34" charset="0"/>
                </a:endParaRPr>
              </a:p>
            </p:txBody>
          </p:sp>
        </mc:Choice>
        <mc:Fallback xmlns="">
          <p:sp>
            <p:nvSpPr>
              <p:cNvPr id="4" name="Title 1">
                <a:extLst>
                  <a:ext uri="{FF2B5EF4-FFF2-40B4-BE49-F238E27FC236}">
                    <a16:creationId xmlns:a16="http://schemas.microsoft.com/office/drawing/2014/main" id="{5AAD8B7E-754F-031F-83A7-2C2A44E86D78}"/>
                  </a:ext>
                </a:extLst>
              </p:cNvPr>
              <p:cNvSpPr txBox="1">
                <a:spLocks noRot="1" noChangeAspect="1" noMove="1" noResize="1" noEditPoints="1" noAdjustHandles="1" noChangeArrowheads="1" noChangeShapeType="1" noTextEdit="1"/>
              </p:cNvSpPr>
              <p:nvPr/>
            </p:nvSpPr>
            <p:spPr>
              <a:xfrm>
                <a:off x="533400" y="378251"/>
                <a:ext cx="10773507" cy="1397793"/>
              </a:xfrm>
              <a:prstGeom prst="rect">
                <a:avLst/>
              </a:prstGeom>
              <a:blipFill>
                <a:blip r:embed="rId2"/>
                <a:stretch>
                  <a:fillRect l="-2591" b="-901"/>
                </a:stretch>
              </a:blipFill>
            </p:spPr>
            <p:txBody>
              <a:bodyPr/>
              <a:lstStyle/>
              <a:p>
                <a:r>
                  <a:rPr lang="it-IT">
                    <a:noFill/>
                  </a:rPr>
                  <a:t> </a:t>
                </a:r>
              </a:p>
            </p:txBody>
          </p:sp>
        </mc:Fallback>
      </mc:AlternateContent>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(6/15)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359172"/>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I parametri </a:t>
                </a:r>
                <a14:m>
                  <m:oMath xmlns:m="http://schemas.openxmlformats.org/officeDocument/2006/math">
                    <m:r>
                      <a:rPr lang="it-IT" i="1" smtClean="0">
                        <a:latin typeface="Cambria Math" panose="02040503050406030204" pitchFamily="18" charset="0"/>
                        <a:cs typeface="Arial" panose="020B0604020202020204" pitchFamily="34" charset="0"/>
                      </a:rPr>
                      <m:t>𝜃</m:t>
                    </m:r>
                    <m:r>
                      <a:rPr lang="it-IT"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sono inizializzati casualmente e modificati simultaneamente </a:t>
                </a:r>
                <a:r>
                  <a:rPr lang="it-IT" i="1">
                    <a:latin typeface="Arial" panose="020B0604020202020204" pitchFamily="34" charset="0"/>
                    <a:cs typeface="Arial" panose="020B0604020202020204" pitchFamily="34" charset="0"/>
                  </a:rPr>
                  <a:t>∀ j</a:t>
                </a:r>
                <a:r>
                  <a:rPr lang="it-IT">
                    <a:latin typeface="Arial" panose="020B0604020202020204" pitchFamily="34" charset="0"/>
                    <a:cs typeface="Arial" panose="020B0604020202020204" pitchFamily="34" charset="0"/>
                  </a:rPr>
                  <a:t> a ogni iterazione con la seguente regola fino a eventuale convergenza:</a:t>
                </a:r>
              </a:p>
              <a:p>
                <a:pPr algn="just"/>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r>
                        <a:rPr lang="it-IT" b="1" i="1" smtClean="0">
                          <a:latin typeface="Cambria Math" panose="02040503050406030204" pitchFamily="18" charset="0"/>
                          <a:cs typeface="Arial" panose="020B0604020202020204" pitchFamily="34" charset="0"/>
                        </a:rPr>
                        <m:t>𝜼</m:t>
                      </m:r>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dove il parametro </a:t>
                </a:r>
                <a14:m>
                  <m:oMath xmlns:m="http://schemas.openxmlformats.org/officeDocument/2006/math">
                    <m:r>
                      <a:rPr lang="it-IT" b="1" i="1" smtClean="0">
                        <a:latin typeface="Cambria Math" panose="02040503050406030204" pitchFamily="18" charset="0"/>
                        <a:cs typeface="Arial" panose="020B0604020202020204" pitchFamily="34" charset="0"/>
                      </a:rPr>
                      <m:t>𝜼</m:t>
                    </m:r>
                  </m:oMath>
                </a14:m>
                <a:r>
                  <a:rPr lang="it-IT">
                    <a:latin typeface="Arial" panose="020B0604020202020204" pitchFamily="34" charset="0"/>
                    <a:cs typeface="Arial" panose="020B0604020202020204" pitchFamily="34" charset="0"/>
                  </a:rPr>
                  <a:t> viene detto </a:t>
                </a:r>
                <a:r>
                  <a:rPr lang="it-IT" b="1">
                    <a:latin typeface="Arial" panose="020B0604020202020204" pitchFamily="34" charset="0"/>
                    <a:cs typeface="Arial" panose="020B0604020202020204" pitchFamily="34" charset="0"/>
                  </a:rPr>
                  <a:t>learning rate </a:t>
                </a:r>
                <a:r>
                  <a:rPr lang="it-IT">
                    <a:latin typeface="Arial" panose="020B0604020202020204" pitchFamily="34" charset="0"/>
                    <a:cs typeface="Arial" panose="020B0604020202020204" pitchFamily="34" charset="0"/>
                  </a:rPr>
                  <a:t>e il cui valore </a:t>
                </a:r>
                <a:r>
                  <a:rPr lang="it-IT" b="1">
                    <a:latin typeface="Arial" panose="020B0604020202020204" pitchFamily="34" charset="0"/>
                    <a:cs typeface="Arial" panose="020B0604020202020204" pitchFamily="34" charset="0"/>
                  </a:rPr>
                  <a:t>deve essere stabilito sperimentalmente</a:t>
                </a:r>
                <a:r>
                  <a:rPr lang="it-IT">
                    <a:latin typeface="Arial" panose="020B0604020202020204" pitchFamily="34" charset="0"/>
                    <a:cs typeface="Arial" panose="020B0604020202020204" pitchFamily="34" charset="0"/>
                  </a:rPr>
                  <a:t>. Un valore troppo piccolo di questo parametro comporta una lenta convergenza, mentre un valore troppo grande potrebbe portare a un comportamento divergente della funzione costo.</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359172"/>
              </a:xfrm>
              <a:prstGeom prst="rect">
                <a:avLst/>
              </a:prstGeom>
              <a:blipFill>
                <a:blip r:embed="rId3"/>
                <a:stretch>
                  <a:fillRect l="-476" t="-1604" r="-476" b="-3209"/>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4BF7F6A4-FB45-2ADC-9449-03BD713765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6850" y="4285610"/>
            <a:ext cx="3965824" cy="1884285"/>
          </a:xfrm>
          <a:prstGeom prst="rect">
            <a:avLst/>
          </a:prstGeom>
        </p:spPr>
      </p:pic>
      <p:pic>
        <p:nvPicPr>
          <p:cNvPr id="10" name="Immagine 9">
            <a:extLst>
              <a:ext uri="{FF2B5EF4-FFF2-40B4-BE49-F238E27FC236}">
                <a16:creationId xmlns:a16="http://schemas.microsoft.com/office/drawing/2014/main" id="{0AA0E929-6295-BC7C-1B67-F70ABBA7D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5764" y="4286353"/>
            <a:ext cx="3984651" cy="1882800"/>
          </a:xfrm>
          <a:prstGeom prst="rect">
            <a:avLst/>
          </a:prstGeom>
        </p:spPr>
      </p:pic>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477126EE-17F0-163E-FC34-3AFA8C4553A8}"/>
                  </a:ext>
                </a:extLst>
              </p:cNvPr>
              <p:cNvSpPr txBox="1"/>
              <p:nvPr/>
            </p:nvSpPr>
            <p:spPr>
              <a:xfrm>
                <a:off x="533400" y="5043086"/>
                <a:ext cx="1095493" cy="369332"/>
              </a:xfrm>
              <a:prstGeom prst="rect">
                <a:avLst/>
              </a:prstGeom>
              <a:noFill/>
            </p:spPr>
            <p:txBody>
              <a:bodyPr wrap="none" rtlCol="0">
                <a:spAutoFit/>
              </a:bodyPr>
              <a:lstStyle/>
              <a:p>
                <a14:m>
                  <m:oMath xmlns:m="http://schemas.openxmlformats.org/officeDocument/2006/math">
                    <m:r>
                      <a:rPr lang="it-IT" i="1" smtClean="0">
                        <a:latin typeface="Cambria Math" panose="02040503050406030204" pitchFamily="18" charset="0"/>
                        <a:cs typeface="Arial" panose="020B0604020202020204" pitchFamily="34" charset="0"/>
                      </a:rPr>
                      <m:t>𝜂</m:t>
                    </m:r>
                  </m:oMath>
                </a14:m>
                <a:r>
                  <a:rPr lang="it-IT">
                    <a:latin typeface="Arial" panose="020B0604020202020204" pitchFamily="34" charset="0"/>
                    <a:cs typeface="Arial" panose="020B0604020202020204" pitchFamily="34" charset="0"/>
                  </a:rPr>
                  <a:t> piccolo</a:t>
                </a:r>
              </a:p>
            </p:txBody>
          </p:sp>
        </mc:Choice>
        <mc:Fallback xmlns="">
          <p:sp>
            <p:nvSpPr>
              <p:cNvPr id="11" name="CasellaDiTesto 10">
                <a:extLst>
                  <a:ext uri="{FF2B5EF4-FFF2-40B4-BE49-F238E27FC236}">
                    <a16:creationId xmlns:a16="http://schemas.microsoft.com/office/drawing/2014/main" id="{477126EE-17F0-163E-FC34-3AFA8C4553A8}"/>
                  </a:ext>
                </a:extLst>
              </p:cNvPr>
              <p:cNvSpPr txBox="1">
                <a:spLocks noRot="1" noChangeAspect="1" noMove="1" noResize="1" noEditPoints="1" noAdjustHandles="1" noChangeArrowheads="1" noChangeShapeType="1" noTextEdit="1"/>
              </p:cNvSpPr>
              <p:nvPr/>
            </p:nvSpPr>
            <p:spPr>
              <a:xfrm>
                <a:off x="533400" y="5043086"/>
                <a:ext cx="1095493" cy="369332"/>
              </a:xfrm>
              <a:prstGeom prst="rect">
                <a:avLst/>
              </a:prstGeom>
              <a:blipFill>
                <a:blip r:embed="rId8"/>
                <a:stretch>
                  <a:fillRect t="-3226" r="-3448" b="-2258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7FC1F20E-740A-3361-0E3E-6A28C2AF87DD}"/>
                  </a:ext>
                </a:extLst>
              </p:cNvPr>
              <p:cNvSpPr txBox="1"/>
              <p:nvPr/>
            </p:nvSpPr>
            <p:spPr>
              <a:xfrm>
                <a:off x="10327414" y="5043086"/>
                <a:ext cx="1095493" cy="369332"/>
              </a:xfrm>
              <a:prstGeom prst="rect">
                <a:avLst/>
              </a:prstGeom>
              <a:noFill/>
            </p:spPr>
            <p:txBody>
              <a:bodyPr wrap="none" rtlCol="0">
                <a:spAutoFit/>
              </a:bodyPr>
              <a:lstStyle/>
              <a:p>
                <a14:m>
                  <m:oMath xmlns:m="http://schemas.openxmlformats.org/officeDocument/2006/math">
                    <m:r>
                      <a:rPr lang="it-IT" i="1" smtClean="0">
                        <a:latin typeface="Cambria Math" panose="02040503050406030204" pitchFamily="18" charset="0"/>
                        <a:cs typeface="Arial" panose="020B0604020202020204" pitchFamily="34" charset="0"/>
                      </a:rPr>
                      <m:t>𝜂</m:t>
                    </m:r>
                  </m:oMath>
                </a14:m>
                <a:r>
                  <a:rPr lang="it-IT">
                    <a:latin typeface="Arial" panose="020B0604020202020204" pitchFamily="34" charset="0"/>
                    <a:cs typeface="Arial" panose="020B0604020202020204" pitchFamily="34" charset="0"/>
                  </a:rPr>
                  <a:t> grande</a:t>
                </a:r>
              </a:p>
            </p:txBody>
          </p:sp>
        </mc:Choice>
        <mc:Fallback xmlns="">
          <p:sp>
            <p:nvSpPr>
              <p:cNvPr id="12" name="CasellaDiTesto 11">
                <a:extLst>
                  <a:ext uri="{FF2B5EF4-FFF2-40B4-BE49-F238E27FC236}">
                    <a16:creationId xmlns:a16="http://schemas.microsoft.com/office/drawing/2014/main" id="{7FC1F20E-740A-3361-0E3E-6A28C2AF87DD}"/>
                  </a:ext>
                </a:extLst>
              </p:cNvPr>
              <p:cNvSpPr txBox="1">
                <a:spLocks noRot="1" noChangeAspect="1" noMove="1" noResize="1" noEditPoints="1" noAdjustHandles="1" noChangeArrowheads="1" noChangeShapeType="1" noTextEdit="1"/>
              </p:cNvSpPr>
              <p:nvPr/>
            </p:nvSpPr>
            <p:spPr>
              <a:xfrm>
                <a:off x="10327414" y="5043086"/>
                <a:ext cx="1095493" cy="369332"/>
              </a:xfrm>
              <a:prstGeom prst="rect">
                <a:avLst/>
              </a:prstGeom>
              <a:blipFill>
                <a:blip r:embed="rId9"/>
                <a:stretch>
                  <a:fillRect t="-3226" r="-3448" b="-22581"/>
                </a:stretch>
              </a:blipFill>
            </p:spPr>
            <p:txBody>
              <a:bodyPr/>
              <a:lstStyle/>
              <a:p>
                <a:r>
                  <a:rPr lang="it-IT">
                    <a:noFill/>
                  </a:rPr>
                  <a:t> </a:t>
                </a:r>
              </a:p>
            </p:txBody>
          </p:sp>
        </mc:Fallback>
      </mc:AlternateContent>
    </p:spTree>
    <p:extLst>
      <p:ext uri="{BB962C8B-B14F-4D97-AF65-F5344CB8AC3E}">
        <p14:creationId xmlns:p14="http://schemas.microsoft.com/office/powerpoint/2010/main" val="964636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 </a:t>
            </a:r>
            <a:r>
              <a:rPr lang="it-IT" sz="4800" b="1" i="1">
                <a:latin typeface="Arial" panose="020B0604020202020204" pitchFamily="34" charset="0"/>
                <a:cs typeface="Arial" panose="020B0604020202020204" pitchFamily="34" charset="0"/>
              </a:rPr>
              <a:t>batch</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42582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La funzione costo usata nel nostro caso è una </a:t>
                </a:r>
                <a:r>
                  <a:rPr lang="it-IT" b="1">
                    <a:latin typeface="Arial" panose="020B0604020202020204" pitchFamily="34" charset="0"/>
                    <a:cs typeface="Arial" panose="020B0604020202020204" pitchFamily="34" charset="0"/>
                  </a:rPr>
                  <a:t>funzione quadratica convessa</a:t>
                </a:r>
                <a:r>
                  <a:rPr lang="it-IT">
                    <a:latin typeface="Arial" panose="020B0604020202020204" pitchFamily="34" charset="0"/>
                    <a:cs typeface="Arial" panose="020B0604020202020204" pitchFamily="34" charset="0"/>
                  </a:rPr>
                  <a:t>, per la quale la convergenza al minimo assoluto è assicurata a patto che il </a:t>
                </a:r>
                <a:r>
                  <a:rPr lang="it-IT" b="1">
                    <a:latin typeface="Arial" panose="020B0604020202020204" pitchFamily="34" charset="0"/>
                    <a:cs typeface="Arial" panose="020B0604020202020204" pitchFamily="34" charset="0"/>
                  </a:rPr>
                  <a:t>learning rate </a:t>
                </a:r>
                <a:r>
                  <a:rPr lang="it-IT">
                    <a:latin typeface="Arial" panose="020B0604020202020204" pitchFamily="34" charset="0"/>
                    <a:cs typeface="Arial" panose="020B0604020202020204" pitchFamily="34" charset="0"/>
                  </a:rPr>
                  <a:t>sia scelto sufficientemente piccolo. Supponiamo di lavorare con un singolo esempio di training </a:t>
                </a:r>
                <a:r>
                  <a:rPr lang="it-IT" i="1">
                    <a:latin typeface="Arial" panose="020B0604020202020204" pitchFamily="34" charset="0"/>
                    <a:cs typeface="Arial" panose="020B0604020202020204" pitchFamily="34" charset="0"/>
                  </a:rPr>
                  <a:t>(</a:t>
                </a:r>
                <a:r>
                  <a:rPr lang="it-IT" i="1" err="1">
                    <a:latin typeface="Arial" panose="020B0604020202020204" pitchFamily="34" charset="0"/>
                    <a:cs typeface="Arial" panose="020B0604020202020204" pitchFamily="34" charset="0"/>
                  </a:rPr>
                  <a:t>x,y</a:t>
                </a:r>
                <a:r>
                  <a:rPr lang="it-IT" i="1">
                    <a:latin typeface="Arial" panose="020B0604020202020204" pitchFamily="34" charset="0"/>
                    <a:cs typeface="Arial" panose="020B0604020202020204" pitchFamily="34" charset="0"/>
                  </a:rPr>
                  <a:t>)</a:t>
                </a:r>
                <a:r>
                  <a:rPr lang="it-IT">
                    <a:latin typeface="Arial" panose="020B0604020202020204" pitchFamily="34" charset="0"/>
                    <a:cs typeface="Arial" panose="020B0604020202020204" pitchFamily="34" charset="0"/>
                  </a:rPr>
                  <a:t>, il gradiente della funzione costo si può calcolare nel seguente modo:</a:t>
                </a:r>
              </a:p>
              <a:p>
                <a:pPr algn="just"/>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r>
                        <a:rPr lang="it-IT" b="0" i="1" smtClean="0">
                          <a:latin typeface="Cambria Math" panose="02040503050406030204" pitchFamily="18" charset="0"/>
                          <a:cs typeface="Arial" panose="020B0604020202020204" pitchFamily="34" charset="0"/>
                        </a:rPr>
                        <m:t>=</m:t>
                      </m:r>
                      <m:f>
                        <m:fPr>
                          <m:ctrlPr>
                            <a:rPr lang="it-IT" i="1">
                              <a:latin typeface="Cambria Math" panose="02040503050406030204" pitchFamily="18" charset="0"/>
                              <a:cs typeface="Arial" panose="020B0604020202020204" pitchFamily="34" charset="0"/>
                            </a:rPr>
                          </m:ctrlPr>
                        </m:fPr>
                        <m:num>
                          <m:r>
                            <a:rPr lang="it-IT" i="1">
                              <a:latin typeface="Cambria Math" panose="02040503050406030204" pitchFamily="18" charset="0"/>
                              <a:cs typeface="Arial" panose="020B0604020202020204" pitchFamily="34" charset="0"/>
                            </a:rPr>
                            <m:t>𝜕</m:t>
                          </m:r>
                        </m:num>
                        <m:den>
                          <m:r>
                            <a:rPr lang="it-IT" i="1">
                              <a:latin typeface="Cambria Math" panose="02040503050406030204" pitchFamily="18" charset="0"/>
                              <a:cs typeface="Arial" panose="020B0604020202020204" pitchFamily="34" charset="0"/>
                            </a:rPr>
                            <m:t>𝜕</m:t>
                          </m:r>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𝜃</m:t>
                              </m:r>
                            </m:e>
                            <m:sub>
                              <m:r>
                                <a:rPr lang="it-IT" i="1">
                                  <a:latin typeface="Cambria Math" panose="02040503050406030204" pitchFamily="18" charset="0"/>
                                  <a:cs typeface="Arial" panose="020B0604020202020204" pitchFamily="34" charset="0"/>
                                </a:rPr>
                                <m:t>𝑗</m:t>
                              </m:r>
                            </m:sub>
                          </m:sSub>
                        </m:den>
                      </m:f>
                      <m:f>
                        <m:fPr>
                          <m:ctrlPr>
                            <a:rPr lang="it-IT" i="1" smtClean="0">
                              <a:latin typeface="Cambria Math" panose="02040503050406030204" pitchFamily="18" charset="0"/>
                              <a:cs typeface="Arial" panose="020B0604020202020204" pitchFamily="34" charset="0"/>
                            </a:rPr>
                          </m:ctrlPr>
                        </m:fPr>
                        <m:num>
                          <m:r>
                            <a:rPr lang="it-IT" i="1">
                              <a:latin typeface="Cambria Math" panose="02040503050406030204" pitchFamily="18" charset="0"/>
                              <a:cs typeface="Arial" panose="020B0604020202020204" pitchFamily="34" charset="0"/>
                            </a:rPr>
                            <m:t>1</m:t>
                          </m:r>
                        </m:num>
                        <m:den>
                          <m:r>
                            <a:rPr lang="it-IT" i="1">
                              <a:latin typeface="Cambria Math" panose="02040503050406030204" pitchFamily="18" charset="0"/>
                              <a:cs typeface="Arial" panose="020B0604020202020204" pitchFamily="34" charset="0"/>
                            </a:rPr>
                            <m:t>2</m:t>
                          </m:r>
                        </m:den>
                      </m:f>
                      <m:sSup>
                        <m:sSupPr>
                          <m:ctrlPr>
                            <a:rPr lang="it-IT" i="1">
                              <a:latin typeface="Cambria Math" panose="02040503050406030204" pitchFamily="18" charset="0"/>
                              <a:cs typeface="Arial" panose="020B0604020202020204" pitchFamily="34" charset="0"/>
                            </a:rPr>
                          </m:ctrlPr>
                        </m:sSupPr>
                        <m:e>
                          <m:d>
                            <m:dPr>
                              <m:ctrlPr>
                                <a:rPr lang="it-IT" i="1">
                                  <a:latin typeface="Cambria Math" panose="02040503050406030204" pitchFamily="18" charset="0"/>
                                  <a:cs typeface="Arial" panose="020B0604020202020204" pitchFamily="34" charset="0"/>
                                </a:rPr>
                              </m:ctrlPr>
                            </m:dPr>
                            <m:e>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h</m:t>
                                  </m:r>
                                </m:e>
                                <m:sub>
                                  <m:r>
                                    <a:rPr lang="it-IT" i="1">
                                      <a:latin typeface="Cambria Math" panose="02040503050406030204" pitchFamily="18" charset="0"/>
                                      <a:cs typeface="Arial" panose="020B0604020202020204" pitchFamily="34" charset="0"/>
                                    </a:rPr>
                                    <m:t>𝜃</m:t>
                                  </m:r>
                                </m:sub>
                              </m:sSub>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𝑥</m:t>
                                  </m:r>
                                </m:e>
                              </m:d>
                              <m:r>
                                <a:rPr lang="it-IT" i="1">
                                  <a:latin typeface="Cambria Math" panose="02040503050406030204" pitchFamily="18" charset="0"/>
                                  <a:cs typeface="Arial" panose="020B0604020202020204" pitchFamily="34" charset="0"/>
                                </a:rPr>
                                <m:t>−</m:t>
                              </m:r>
                              <m:r>
                                <a:rPr lang="it-IT" i="1">
                                  <a:latin typeface="Cambria Math" panose="02040503050406030204" pitchFamily="18" charset="0"/>
                                  <a:cs typeface="Arial" panose="020B0604020202020204" pitchFamily="34" charset="0"/>
                                </a:rPr>
                                <m:t>𝑦</m:t>
                              </m:r>
                            </m:e>
                          </m:d>
                        </m:e>
                        <m:sup>
                          <m:r>
                            <a:rPr lang="it-IT" i="1">
                              <a:latin typeface="Cambria Math" panose="02040503050406030204" pitchFamily="18" charset="0"/>
                              <a:cs typeface="Arial" panose="020B0604020202020204" pitchFamily="34" charset="0"/>
                            </a:rPr>
                            <m:t>2</m:t>
                          </m:r>
                        </m:sup>
                      </m:sSup>
                    </m:oMath>
                  </m:oMathPara>
                </a14:m>
                <a:endParaRPr lang="it-IT" i="1">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cs typeface="Arial" panose="020B0604020202020204" pitchFamily="34" charset="0"/>
                        </a:rPr>
                        <m:t>=</m:t>
                      </m:r>
                      <m:d>
                        <m:dPr>
                          <m:ctrlPr>
                            <a:rPr lang="it-IT" i="1" smtClean="0">
                              <a:latin typeface="Cambria Math" panose="02040503050406030204" pitchFamily="18" charset="0"/>
                              <a:cs typeface="Arial" panose="020B0604020202020204" pitchFamily="34" charset="0"/>
                            </a:rPr>
                          </m:ctrlPr>
                        </m:dPr>
                        <m:e>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h</m:t>
                              </m:r>
                            </m:e>
                            <m:sub>
                              <m:r>
                                <a:rPr lang="it-IT" i="1" smtClean="0">
                                  <a:latin typeface="Cambria Math" panose="02040503050406030204" pitchFamily="18" charset="0"/>
                                  <a:cs typeface="Arial" panose="020B0604020202020204" pitchFamily="34" charset="0"/>
                                </a:rPr>
                                <m:t>𝜃</m:t>
                              </m:r>
                            </m:sub>
                          </m:sSub>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𝑥</m:t>
                              </m:r>
                            </m:e>
                          </m:d>
                          <m:r>
                            <a:rPr lang="it-IT"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𝑦</m:t>
                          </m:r>
                        </m:e>
                      </m:d>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d>
                        <m:dPr>
                          <m:ctrlPr>
                            <a:rPr lang="it-IT" i="1" smtClean="0">
                              <a:latin typeface="Cambria Math" panose="02040503050406030204" pitchFamily="18" charset="0"/>
                              <a:cs typeface="Arial" panose="020B0604020202020204" pitchFamily="34" charset="0"/>
                            </a:rPr>
                          </m:ctrlPr>
                        </m:dPr>
                        <m:e>
                          <m:nary>
                            <m:naryPr>
                              <m:chr m:val="∑"/>
                              <m:ctrlPr>
                                <a:rPr lang="it-IT" i="1" smtClean="0">
                                  <a:latin typeface="Cambria Math" panose="02040503050406030204" pitchFamily="18" charset="0"/>
                                  <a:cs typeface="Arial" panose="020B0604020202020204" pitchFamily="34" charset="0"/>
                                </a:rPr>
                              </m:ctrlPr>
                            </m:naryPr>
                            <m:sub>
                              <m:r>
                                <a:rPr lang="it-IT" i="1" smtClean="0">
                                  <a:latin typeface="Cambria Math" panose="02040503050406030204" pitchFamily="18" charset="0"/>
                                  <a:cs typeface="Arial" panose="020B0604020202020204" pitchFamily="34" charset="0"/>
                                </a:rPr>
                                <m:t>𝑖</m:t>
                              </m:r>
                              <m:r>
                                <a:rPr lang="it-IT" i="1" smtClean="0">
                                  <a:latin typeface="Cambria Math" panose="02040503050406030204" pitchFamily="18" charset="0"/>
                                  <a:cs typeface="Arial" panose="020B0604020202020204" pitchFamily="34" charset="0"/>
                                </a:rPr>
                                <m:t>=0</m:t>
                              </m:r>
                            </m:sub>
                            <m:sup>
                              <m:r>
                                <a:rPr lang="it-IT" i="1" smtClean="0">
                                  <a:latin typeface="Cambria Math" panose="02040503050406030204" pitchFamily="18" charset="0"/>
                                  <a:cs typeface="Arial" panose="020B0604020202020204" pitchFamily="34" charset="0"/>
                                </a:rPr>
                                <m:t>𝑛</m:t>
                              </m:r>
                            </m:sup>
                            <m:e>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𝑖</m:t>
                                  </m:r>
                                </m:sub>
                              </m:sSub>
                            </m:e>
                          </m:nary>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𝑥</m:t>
                              </m:r>
                            </m:e>
                            <m:sub>
                              <m:r>
                                <a:rPr lang="it-IT" i="1" smtClean="0">
                                  <a:latin typeface="Cambria Math" panose="02040503050406030204" pitchFamily="18" charset="0"/>
                                  <a:cs typeface="Arial" panose="020B0604020202020204" pitchFamily="34" charset="0"/>
                                </a:rPr>
                                <m:t>𝑖</m:t>
                              </m:r>
                            </m:sub>
                          </m:sSub>
                          <m:r>
                            <a:rPr lang="it-IT"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𝑦</m:t>
                          </m:r>
                        </m:e>
                      </m:d>
                      <m:r>
                        <a:rPr lang="es-ES" i="1">
                          <a:latin typeface="Cambria Math" panose="02040503050406030204" pitchFamily="18" charset="0"/>
                          <a:cs typeface="Arial" panose="020B0604020202020204" pitchFamily="34" charset="0"/>
                        </a:rPr>
                        <m:t>=</m:t>
                      </m:r>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h</m:t>
                              </m:r>
                            </m:e>
                            <m:sub>
                              <m:r>
                                <a:rPr lang="es-ES" i="1">
                                  <a:latin typeface="Cambria Math" panose="02040503050406030204" pitchFamily="18" charset="0"/>
                                  <a:cs typeface="Arial" panose="020B0604020202020204" pitchFamily="34" charset="0"/>
                                </a:rPr>
                                <m:t>𝜃</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𝑥</m:t>
                              </m:r>
                            </m:e>
                          </m:d>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𝑦</m:t>
                          </m:r>
                        </m:e>
                      </m:d>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𝑥</m:t>
                          </m:r>
                        </m:e>
                        <m:sub>
                          <m:r>
                            <a:rPr lang="es-ES" i="1">
                              <a:latin typeface="Cambria Math" panose="02040503050406030204" pitchFamily="18" charset="0"/>
                              <a:cs typeface="Arial" panose="020B0604020202020204" pitchFamily="34" charset="0"/>
                            </a:rPr>
                            <m:t>𝑗</m:t>
                          </m:r>
                        </m:sub>
                      </m:sSub>
                    </m:oMath>
                  </m:oMathPara>
                </a14:m>
                <a:endParaRPr lang="it-IT" i="1">
                  <a:latin typeface="Arial" panose="020B0604020202020204" pitchFamily="34" charset="0"/>
                  <a:cs typeface="Arial" panose="020B0604020202020204" pitchFamily="34" charset="0"/>
                </a:endParaRPr>
              </a:p>
              <a:p>
                <a:pPr algn="just"/>
                <a:endParaRPr lang="it-IT" i="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Estendendo al caso in cui si lavori con un training set di </a:t>
                </a:r>
                <a:r>
                  <a:rPr lang="it-IT" i="1">
                    <a:latin typeface="Arial" panose="020B0604020202020204" pitchFamily="34" charset="0"/>
                    <a:cs typeface="Arial" panose="020B0604020202020204" pitchFamily="34" charset="0"/>
                  </a:rPr>
                  <a:t>m</a:t>
                </a:r>
                <a:r>
                  <a:rPr lang="it-IT">
                    <a:latin typeface="Arial" panose="020B0604020202020204" pitchFamily="34" charset="0"/>
                    <a:cs typeface="Arial" panose="020B0604020202020204" pitchFamily="34" charset="0"/>
                  </a:rPr>
                  <a:t> elementi, la regola di aggiornamento per la</a:t>
                </a:r>
              </a:p>
              <a:p>
                <a:pPr algn="just"/>
                <a:r>
                  <a:rPr lang="it-IT">
                    <a:latin typeface="Arial" panose="020B0604020202020204" pitchFamily="34" charset="0"/>
                    <a:cs typeface="Arial" panose="020B0604020202020204" pitchFamily="34" charset="0"/>
                  </a:rPr>
                  <a:t>linearità della derivata diventa:</a:t>
                </a:r>
              </a:p>
              <a:p>
                <a:pPr algn="just"/>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𝜃</m:t>
                          </m:r>
                        </m:e>
                        <m:sub>
                          <m:r>
                            <a:rPr lang="it-IT" i="1">
                              <a:latin typeface="Cambria Math" panose="02040503050406030204" pitchFamily="18" charset="0"/>
                              <a:cs typeface="Arial" panose="020B0604020202020204" pitchFamily="34" charset="0"/>
                            </a:rPr>
                            <m:t>𝑗</m:t>
                          </m:r>
                        </m:sub>
                      </m:sSub>
                      <m:r>
                        <a:rPr lang="it-IT" i="1">
                          <a:latin typeface="Cambria Math" panose="02040503050406030204" pitchFamily="18" charset="0"/>
                          <a:cs typeface="Arial" panose="020B0604020202020204" pitchFamily="34" charset="0"/>
                        </a:rPr>
                        <m:t>=</m:t>
                      </m:r>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𝜃</m:t>
                          </m:r>
                        </m:e>
                        <m:sub>
                          <m:r>
                            <a:rPr lang="it-IT" i="1">
                              <a:latin typeface="Cambria Math" panose="02040503050406030204" pitchFamily="18" charset="0"/>
                              <a:cs typeface="Arial" panose="020B0604020202020204" pitchFamily="34" charset="0"/>
                            </a:rPr>
                            <m:t>𝑗</m:t>
                          </m:r>
                        </m:sub>
                      </m:sSub>
                      <m:r>
                        <a:rPr lang="it-IT" i="1">
                          <a:latin typeface="Cambria Math" panose="02040503050406030204" pitchFamily="18" charset="0"/>
                          <a:cs typeface="Arial" panose="020B0604020202020204" pitchFamily="34" charset="0"/>
                        </a:rPr>
                        <m:t>−</m:t>
                      </m:r>
                      <m:r>
                        <a:rPr lang="it-IT" i="1">
                          <a:latin typeface="Cambria Math" panose="02040503050406030204" pitchFamily="18" charset="0"/>
                          <a:cs typeface="Arial" panose="020B0604020202020204" pitchFamily="34" charset="0"/>
                        </a:rPr>
                        <m:t>𝜂</m:t>
                      </m:r>
                      <m:nary>
                        <m:naryPr>
                          <m:chr m:val="∑"/>
                          <m:ctrlPr>
                            <a:rPr lang="it-IT" i="1">
                              <a:latin typeface="Cambria Math" panose="02040503050406030204" pitchFamily="18" charset="0"/>
                              <a:cs typeface="Arial" panose="020B0604020202020204" pitchFamily="34" charset="0"/>
                            </a:rPr>
                          </m:ctrlPr>
                        </m:naryPr>
                        <m:sub>
                          <m:r>
                            <a:rPr lang="it-IT" i="1">
                              <a:latin typeface="Cambria Math" panose="02040503050406030204" pitchFamily="18" charset="0"/>
                              <a:cs typeface="Arial" panose="020B0604020202020204" pitchFamily="34" charset="0"/>
                            </a:rPr>
                            <m:t>𝑖</m:t>
                          </m:r>
                          <m:r>
                            <a:rPr lang="it-IT" i="1">
                              <a:latin typeface="Cambria Math" panose="02040503050406030204" pitchFamily="18" charset="0"/>
                              <a:cs typeface="Arial" panose="020B0604020202020204" pitchFamily="34" charset="0"/>
                            </a:rPr>
                            <m:t>=1</m:t>
                          </m:r>
                        </m:sub>
                        <m:sup>
                          <m:r>
                            <a:rPr lang="it-IT" i="1">
                              <a:latin typeface="Cambria Math" panose="02040503050406030204" pitchFamily="18" charset="0"/>
                              <a:cs typeface="Arial" panose="020B0604020202020204" pitchFamily="34" charset="0"/>
                            </a:rPr>
                            <m:t>𝑚</m:t>
                          </m:r>
                        </m:sup>
                        <m:e>
                          <m:d>
                            <m:dPr>
                              <m:ctrlPr>
                                <a:rPr lang="it-IT" i="1">
                                  <a:latin typeface="Cambria Math" panose="02040503050406030204" pitchFamily="18" charset="0"/>
                                  <a:cs typeface="Arial" panose="020B0604020202020204" pitchFamily="34" charset="0"/>
                                </a:rPr>
                              </m:ctrlPr>
                            </m:dPr>
                            <m:e>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h</m:t>
                                  </m:r>
                                </m:e>
                                <m:sub>
                                  <m:r>
                                    <a:rPr lang="it-IT" i="1">
                                      <a:latin typeface="Cambria Math" panose="02040503050406030204" pitchFamily="18" charset="0"/>
                                      <a:cs typeface="Arial" panose="020B0604020202020204" pitchFamily="34" charset="0"/>
                                    </a:rPr>
                                    <m:t>𝜃</m:t>
                                  </m:r>
                                </m:sub>
                              </m:sSub>
                              <m:d>
                                <m:dPr>
                                  <m:ctrlPr>
                                    <a:rPr lang="it-IT" i="1">
                                      <a:latin typeface="Cambria Math" panose="02040503050406030204" pitchFamily="18" charset="0"/>
                                      <a:cs typeface="Arial" panose="020B0604020202020204" pitchFamily="34" charset="0"/>
                                    </a:rPr>
                                  </m:ctrlPr>
                                </m:dPr>
                                <m:e>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r>
                                <a:rPr lang="it-IT" i="1">
                                  <a:latin typeface="Cambria Math" panose="02040503050406030204" pitchFamily="18" charset="0"/>
                                  <a:cs typeface="Arial" panose="020B0604020202020204" pitchFamily="34" charset="0"/>
                                </a:rPr>
                                <m:t>−</m:t>
                              </m:r>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sSubSup>
                            <m:sSubSupPr>
                              <m:ctrlPr>
                                <a:rPr lang="it-IT" i="1">
                                  <a:latin typeface="Cambria Math" panose="02040503050406030204" pitchFamily="18" charset="0"/>
                                  <a:cs typeface="Arial" panose="020B0604020202020204" pitchFamily="34" charset="0"/>
                                </a:rPr>
                              </m:ctrlPr>
                            </m:sSubSupPr>
                            <m:e>
                              <m:r>
                                <a:rPr lang="it-IT" i="1">
                                  <a:latin typeface="Cambria Math" panose="02040503050406030204" pitchFamily="18" charset="0"/>
                                  <a:cs typeface="Arial" panose="020B0604020202020204" pitchFamily="34" charset="0"/>
                                </a:rPr>
                                <m:t>𝑥</m:t>
                              </m:r>
                            </m:e>
                            <m:sub>
                              <m:r>
                                <a:rPr lang="it-IT" i="1">
                                  <a:latin typeface="Cambria Math" panose="02040503050406030204" pitchFamily="18" charset="0"/>
                                  <a:cs typeface="Arial" panose="020B0604020202020204" pitchFamily="34" charset="0"/>
                                </a:rPr>
                                <m:t>𝑗</m:t>
                              </m:r>
                            </m:sub>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bSup>
                        </m:e>
                      </m:nary>
                      <m:r>
                        <a:rPr lang="it-IT" i="1">
                          <a:latin typeface="Cambria Math" panose="02040503050406030204" pitchFamily="18" charset="0"/>
                          <a:cs typeface="Arial" panose="020B0604020202020204" pitchFamily="34" charset="0"/>
                        </a:rPr>
                        <m:t>  ∀</m:t>
                      </m:r>
                      <m:r>
                        <a:rPr lang="it-IT" i="1">
                          <a:latin typeface="Cambria Math" panose="02040503050406030204" pitchFamily="18" charset="0"/>
                          <a:cs typeface="Arial" panose="020B0604020202020204" pitchFamily="34" charset="0"/>
                        </a:rPr>
                        <m:t>𝑗</m:t>
                      </m:r>
                    </m:oMath>
                  </m:oMathPara>
                </a14:m>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Si osservi come l’ampiezza dell’aggiornamento è proporzionale al termine errore </a:t>
                </a:r>
                <a14:m>
                  <m:oMath xmlns:m="http://schemas.openxmlformats.org/officeDocument/2006/math">
                    <m:d>
                      <m:dPr>
                        <m:ctrlPr>
                          <a:rPr lang="it-IT" i="1" smtClean="0">
                            <a:latin typeface="Cambria Math" panose="02040503050406030204" pitchFamily="18" charset="0"/>
                            <a:cs typeface="Arial" panose="020B0604020202020204" pitchFamily="34" charset="0"/>
                          </a:rPr>
                        </m:ctrlPr>
                      </m:dPr>
                      <m:e>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h</m:t>
                            </m:r>
                          </m:e>
                          <m:sub>
                            <m:r>
                              <a:rPr lang="it-IT" i="1">
                                <a:latin typeface="Cambria Math" panose="02040503050406030204" pitchFamily="18" charset="0"/>
                                <a:cs typeface="Arial" panose="020B0604020202020204" pitchFamily="34" charset="0"/>
                              </a:rPr>
                              <m:t>𝜃</m:t>
                            </m:r>
                          </m:sub>
                        </m:sSub>
                        <m:d>
                          <m:dPr>
                            <m:ctrlPr>
                              <a:rPr lang="it-IT" i="1">
                                <a:latin typeface="Cambria Math" panose="02040503050406030204" pitchFamily="18" charset="0"/>
                                <a:cs typeface="Arial" panose="020B0604020202020204" pitchFamily="34" charset="0"/>
                              </a:rPr>
                            </m:ctrlPr>
                          </m:dPr>
                          <m:e>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𝑥</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r>
                          <a:rPr lang="it-IT" i="1">
                            <a:latin typeface="Cambria Math" panose="02040503050406030204" pitchFamily="18" charset="0"/>
                            <a:cs typeface="Arial" panose="020B0604020202020204" pitchFamily="34" charset="0"/>
                          </a:rPr>
                          <m:t>−</m:t>
                        </m:r>
                        <m:sSup>
                          <m:sSupPr>
                            <m:ctrlPr>
                              <a:rPr lang="it-IT" i="1">
                                <a:latin typeface="Cambria Math" panose="02040503050406030204" pitchFamily="18" charset="0"/>
                                <a:cs typeface="Arial" panose="020B0604020202020204" pitchFamily="34" charset="0"/>
                              </a:rPr>
                            </m:ctrlPr>
                          </m:sSupPr>
                          <m:e>
                            <m:r>
                              <a:rPr lang="it-IT" i="1">
                                <a:latin typeface="Cambria Math" panose="02040503050406030204" pitchFamily="18" charset="0"/>
                                <a:cs typeface="Arial" panose="020B0604020202020204" pitchFamily="34" charset="0"/>
                              </a:rPr>
                              <m:t>𝑦</m:t>
                            </m:r>
                          </m:e>
                          <m:sup>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𝑖</m:t>
                                </m:r>
                              </m:e>
                            </m:d>
                          </m:sup>
                        </m:sSup>
                      </m:e>
                    </m:d>
                  </m:oMath>
                </a14:m>
                <a:r>
                  <a:rPr lang="it-IT">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4425827"/>
              </a:xfrm>
              <a:prstGeom prst="rect">
                <a:avLst/>
              </a:prstGeom>
              <a:blipFill>
                <a:blip r:embed="rId2"/>
                <a:stretch>
                  <a:fillRect l="-476" t="-571" r="-476" b="-22571"/>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96109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Introduzione</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1</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872575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 batch</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539430"/>
          </a:xfrm>
          <a:prstGeom prst="rect">
            <a:avLst/>
          </a:prstGeom>
          <a:noFill/>
          <a:ln>
            <a:solidFill>
              <a:schemeClr val="tx1"/>
            </a:solidFill>
          </a:ln>
        </p:spPr>
        <p:txBody>
          <a:bodyPr wrap="square" rtlCol="0">
            <a:spAutoFit/>
          </a:bodyPr>
          <a:lstStyle/>
          <a:p>
            <a:r>
              <a:rPr lang="en-US" sz="1400" b="0" i="0" u="none" strike="noStrike" baseline="0">
                <a:solidFill>
                  <a:srgbClr val="028009"/>
                </a:solidFill>
                <a:latin typeface="Courier New" panose="02070309020205020404" pitchFamily="49" charset="0"/>
              </a:rPr>
              <a:t>%</a:t>
            </a:r>
            <a:r>
              <a:rPr lang="en-US" sz="1400" b="0" i="0" u="none" strike="noStrike" baseline="0" err="1">
                <a:solidFill>
                  <a:srgbClr val="028009"/>
                </a:solidFill>
                <a:latin typeface="Courier New" panose="02070309020205020404" pitchFamily="49" charset="0"/>
              </a:rPr>
              <a:t>Divido</a:t>
            </a:r>
            <a:r>
              <a:rPr lang="en-US" sz="1400" b="0" i="0" u="none" strike="noStrike" baseline="0">
                <a:solidFill>
                  <a:srgbClr val="028009"/>
                </a:solidFill>
                <a:latin typeface="Courier New" panose="02070309020205020404" pitchFamily="49" charset="0"/>
              </a:rPr>
              <a:t> il dataset in training set (80%) e test set (20%)</a:t>
            </a:r>
          </a:p>
          <a:p>
            <a:r>
              <a:rPr lang="it-IT" sz="1400" b="0" i="0" u="none" strike="noStrike" baseline="0">
                <a:solidFill>
                  <a:srgbClr val="000000"/>
                </a:solidFill>
                <a:latin typeface="Courier New" panose="02070309020205020404" pitchFamily="49" charset="0"/>
              </a:rPr>
              <a:t>n = size(x,1);</a:t>
            </a:r>
          </a:p>
          <a:p>
            <a:r>
              <a:rPr lang="it-IT" sz="1400" b="0" i="0" u="none" strike="noStrike" baseline="0" err="1">
                <a:solidFill>
                  <a:srgbClr val="000000"/>
                </a:solidFill>
                <a:latin typeface="Courier New" panose="02070309020205020404" pitchFamily="49" charset="0"/>
              </a:rPr>
              <a:t>th</a:t>
            </a:r>
            <a:r>
              <a:rPr lang="it-IT" sz="1400" b="0" i="0" u="none" strike="noStrike" baseline="0">
                <a:solidFill>
                  <a:srgbClr val="000000"/>
                </a:solidFill>
                <a:latin typeface="Courier New" panose="02070309020205020404" pitchFamily="49" charset="0"/>
              </a:rPr>
              <a:t> = </a:t>
            </a:r>
            <a:r>
              <a:rPr lang="it-IT" sz="1400" b="0" i="0" u="none" strike="noStrike" baseline="0" err="1">
                <a:solidFill>
                  <a:srgbClr val="000000"/>
                </a:solidFill>
                <a:latin typeface="Courier New" panose="02070309020205020404" pitchFamily="49" charset="0"/>
              </a:rPr>
              <a:t>floor</a:t>
            </a:r>
            <a:r>
              <a:rPr lang="it-IT" sz="1400" b="0" i="0" u="none" strike="noStrike" baseline="0">
                <a:solidFill>
                  <a:srgbClr val="000000"/>
                </a:solidFill>
                <a:latin typeface="Courier New" panose="02070309020205020404" pitchFamily="49" charset="0"/>
              </a:rPr>
              <a:t>(0.8 * n);</a:t>
            </a:r>
          </a:p>
          <a:p>
            <a:r>
              <a:rPr lang="en-US" sz="1400" b="0" i="0" u="none" strike="noStrike" baseline="0" err="1">
                <a:solidFill>
                  <a:srgbClr val="000000"/>
                </a:solidFill>
                <a:latin typeface="Courier New" panose="02070309020205020404" pitchFamily="49" charset="0"/>
              </a:rPr>
              <a:t>x_train</a:t>
            </a:r>
            <a:r>
              <a:rPr lang="en-US" sz="1400" b="0" i="0" u="none" strike="noStrike" baseline="0">
                <a:solidFill>
                  <a:srgbClr val="000000"/>
                </a:solidFill>
                <a:latin typeface="Courier New" panose="02070309020205020404" pitchFamily="49" charset="0"/>
              </a:rPr>
              <a:t> = x(1:th,:);</a:t>
            </a:r>
          </a:p>
          <a:p>
            <a:r>
              <a:rPr lang="es-ES" sz="1400" b="0" i="0" u="none" strike="noStrike" baseline="0">
                <a:solidFill>
                  <a:srgbClr val="000000"/>
                </a:solidFill>
                <a:latin typeface="Courier New" panose="02070309020205020404" pitchFamily="49" charset="0"/>
              </a:rPr>
              <a:t>y_train= y(1:th,:);</a:t>
            </a:r>
          </a:p>
          <a:p>
            <a:r>
              <a:rPr lang="en-US" sz="1400" b="0" i="0" u="none" strike="noStrike" baseline="0" err="1">
                <a:solidFill>
                  <a:srgbClr val="000000"/>
                </a:solidFill>
                <a:latin typeface="Courier New" panose="02070309020205020404" pitchFamily="49" charset="0"/>
              </a:rPr>
              <a:t>x_test</a:t>
            </a:r>
            <a:r>
              <a:rPr lang="en-US" sz="1400" b="0" i="0" u="none" strike="noStrike" baseline="0">
                <a:solidFill>
                  <a:srgbClr val="000000"/>
                </a:solidFill>
                <a:latin typeface="Courier New" panose="02070309020205020404" pitchFamily="49" charset="0"/>
              </a:rPr>
              <a:t> = x(th+1:n,:);</a:t>
            </a:r>
          </a:p>
          <a:p>
            <a:r>
              <a:rPr lang="en-US" sz="1400" b="0" i="0" u="none" strike="noStrike" baseline="0" err="1">
                <a:solidFill>
                  <a:srgbClr val="000000"/>
                </a:solidFill>
                <a:latin typeface="Courier New" panose="02070309020205020404" pitchFamily="49" charset="0"/>
              </a:rPr>
              <a:t>y_test</a:t>
            </a:r>
            <a:r>
              <a:rPr lang="en-US" sz="1400" b="0" i="0" u="none" strike="noStrike" baseline="0">
                <a:solidFill>
                  <a:srgbClr val="000000"/>
                </a:solidFill>
                <a:latin typeface="Courier New" panose="02070309020205020404" pitchFamily="49" charset="0"/>
              </a:rPr>
              <a:t> = y(th+1:n,:);</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%Inizializzo parametri theta casualmente</a:t>
            </a:r>
          </a:p>
          <a:p>
            <a:r>
              <a:rPr lang="en-US" sz="1400" b="0" i="0" u="none" strike="noStrike" baseline="0" err="1">
                <a:solidFill>
                  <a:srgbClr val="000000"/>
                </a:solidFill>
                <a:latin typeface="Courier New" panose="02070309020205020404" pitchFamily="49" charset="0"/>
              </a:rPr>
              <a:t>theta_batch</a:t>
            </a:r>
            <a:r>
              <a:rPr lang="en-US" sz="1400" b="0" i="0" u="none" strike="noStrike" baseline="0">
                <a:solidFill>
                  <a:srgbClr val="000000"/>
                </a:solidFill>
                <a:latin typeface="Courier New" panose="02070309020205020404" pitchFamily="49" charset="0"/>
              </a:rPr>
              <a:t> = rand(1,length(</a:t>
            </a:r>
            <a:r>
              <a:rPr lang="en-US" sz="1400" b="0" i="0" u="none" strike="noStrike" baseline="0" err="1">
                <a:solidFill>
                  <a:srgbClr val="000000"/>
                </a:solidFill>
                <a:latin typeface="Courier New" panose="02070309020205020404" pitchFamily="49" charset="0"/>
              </a:rPr>
              <a:t>x_train</a:t>
            </a:r>
            <a:r>
              <a:rPr lang="en-US" sz="1400" b="0" i="0" u="none" strike="noStrike" baseline="0">
                <a:solidFill>
                  <a:srgbClr val="000000"/>
                </a:solidFill>
                <a:latin typeface="Courier New" panose="02070309020205020404" pitchFamily="49" charset="0"/>
              </a:rPr>
              <a:t>(1,:)));</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%Fitting parametri con batch </a:t>
            </a:r>
            <a:r>
              <a:rPr lang="it-IT" sz="1400" b="0" i="0" u="none" strike="noStrike" baseline="0" err="1">
                <a:solidFill>
                  <a:srgbClr val="028009"/>
                </a:solidFill>
                <a:latin typeface="Courier New" panose="02070309020205020404" pitchFamily="49" charset="0"/>
              </a:rPr>
              <a:t>gradient</a:t>
            </a:r>
            <a:r>
              <a:rPr lang="it-IT" sz="1400" b="0" i="0" u="none" strike="noStrike" baseline="0">
                <a:solidFill>
                  <a:srgbClr val="028009"/>
                </a:solidFill>
                <a:latin typeface="Courier New" panose="02070309020205020404" pitchFamily="49" charset="0"/>
              </a:rPr>
              <a:t> </a:t>
            </a:r>
            <a:r>
              <a:rPr lang="it-IT" sz="1400" b="0" i="0" u="none" strike="noStrike" baseline="0" err="1">
                <a:solidFill>
                  <a:srgbClr val="028009"/>
                </a:solidFill>
                <a:latin typeface="Courier New" panose="02070309020205020404" pitchFamily="49" charset="0"/>
              </a:rPr>
              <a:t>descent</a:t>
            </a:r>
            <a:endParaRPr lang="it-IT" sz="1400" b="0" i="0" u="none" strike="noStrike" baseline="0">
              <a:solidFill>
                <a:srgbClr val="028009"/>
              </a:solidFill>
              <a:latin typeface="Courier New" panose="02070309020205020404" pitchFamily="49" charset="0"/>
            </a:endParaRPr>
          </a:p>
          <a:p>
            <a:r>
              <a:rPr lang="it-IT" sz="1400" b="0" i="0" u="none" strike="noStrike" baseline="0" err="1">
                <a:solidFill>
                  <a:srgbClr val="000000"/>
                </a:solidFill>
                <a:latin typeface="Courier New" panose="02070309020205020404" pitchFamily="49" charset="0"/>
              </a:rPr>
              <a:t>lr</a:t>
            </a:r>
            <a:r>
              <a:rPr lang="it-IT" sz="1400" b="0" i="0" u="none" strike="noStrike" baseline="0">
                <a:solidFill>
                  <a:srgbClr val="000000"/>
                </a:solidFill>
                <a:latin typeface="Courier New" panose="02070309020205020404" pitchFamily="49" charset="0"/>
              </a:rPr>
              <a:t> = 0.01;</a:t>
            </a:r>
          </a:p>
          <a:p>
            <a:r>
              <a:rPr lang="it-IT" sz="1400" b="0" i="0" u="none" strike="noStrike" baseline="0" err="1">
                <a:solidFill>
                  <a:srgbClr val="000000"/>
                </a:solidFill>
                <a:latin typeface="Courier New" panose="02070309020205020404" pitchFamily="49" charset="0"/>
              </a:rPr>
              <a:t>it</a:t>
            </a:r>
            <a:r>
              <a:rPr lang="it-IT" sz="1400" b="0" i="0" u="none" strike="noStrike" baseline="0">
                <a:solidFill>
                  <a:srgbClr val="000000"/>
                </a:solidFill>
                <a:latin typeface="Courier New" panose="02070309020205020404" pitchFamily="49" charset="0"/>
              </a:rPr>
              <a:t> = 50;</a:t>
            </a:r>
          </a:p>
          <a:p>
            <a:endParaRPr lang="en-US" sz="1400" b="0" i="0" u="none" strike="noStrike" baseline="0">
              <a:solidFill>
                <a:srgbClr val="000000"/>
              </a:solidFill>
              <a:latin typeface="Courier New" panose="02070309020205020404" pitchFamily="49" charset="0"/>
            </a:endParaRPr>
          </a:p>
          <a:p>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theta_batch</a:t>
            </a:r>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cost_hist_batch</a:t>
            </a:r>
            <a:r>
              <a:rPr lang="en-US" sz="1400" b="0" i="0" u="none" strike="noStrike" baseline="0">
                <a:solidFill>
                  <a:srgbClr val="000000"/>
                </a:solidFill>
                <a:latin typeface="Courier New" panose="02070309020205020404" pitchFamily="49" charset="0"/>
              </a:rPr>
              <a:t>, n] = </a:t>
            </a:r>
            <a:r>
              <a:rPr lang="en-US" sz="1400" b="0" i="0" u="none" strike="noStrike" baseline="0" err="1">
                <a:solidFill>
                  <a:srgbClr val="000000"/>
                </a:solidFill>
                <a:latin typeface="Courier New" panose="02070309020205020404" pitchFamily="49" charset="0"/>
              </a:rPr>
              <a:t>batch_gradient_descent</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theta_batch,x_train,y_train,lr,it</a:t>
            </a:r>
            <a:r>
              <a:rPr lang="en-US" sz="1400" b="0" i="0" u="none" strike="noStrike" baseline="0">
                <a:solidFill>
                  <a:srgbClr val="000000"/>
                </a:solidFill>
                <a:latin typeface="Courier New" panose="02070309020205020404" pitchFamily="49" charset="0"/>
              </a:rPr>
              <a:t>);</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861896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 batch</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462213"/>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%------------------file:batch_gradient_descent.m------------------%</a:t>
            </a:r>
          </a:p>
          <a:p>
            <a:r>
              <a:rPr lang="en-US" sz="1400" b="0" i="0" u="none" strike="noStrike" baseline="0">
                <a:solidFill>
                  <a:srgbClr val="0E00FF"/>
                </a:solidFill>
                <a:latin typeface="Courier New" panose="02070309020205020404" pitchFamily="49" charset="0"/>
              </a:rPr>
              <a:t>function</a:t>
            </a:r>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theta,cost_hist,n</a:t>
            </a:r>
            <a:r>
              <a:rPr lang="en-US" sz="1400" b="0" i="0" u="none" strike="noStrike" baseline="0">
                <a:solidFill>
                  <a:srgbClr val="000000"/>
                </a:solidFill>
                <a:latin typeface="Courier New" panose="02070309020205020404" pitchFamily="49" charset="0"/>
              </a:rPr>
              <a:t>] = </a:t>
            </a:r>
            <a:r>
              <a:rPr lang="en-US" sz="1400" b="0" i="0" u="none" strike="noStrike" baseline="0" err="1">
                <a:solidFill>
                  <a:srgbClr val="000000"/>
                </a:solidFill>
                <a:latin typeface="Courier New" panose="02070309020205020404" pitchFamily="49" charset="0"/>
              </a:rPr>
              <a:t>batch_gradient_descent</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theta,x,y,lr,it</a:t>
            </a:r>
            <a:r>
              <a:rPr lang="en-US" sz="1400" b="0" i="0" u="none" strike="noStrike" baseline="0">
                <a:solidFill>
                  <a:srgbClr val="000000"/>
                </a:solidFill>
                <a:latin typeface="Courier New" panose="02070309020205020404" pitchFamily="49" charset="0"/>
              </a:rPr>
              <a:t>)</a:t>
            </a:r>
          </a:p>
          <a:p>
            <a:r>
              <a:rPr lang="en-US" sz="1400" b="0" i="0" u="none" strike="noStrike" baseline="0" err="1">
                <a:solidFill>
                  <a:srgbClr val="000000"/>
                </a:solidFill>
                <a:latin typeface="Courier New" panose="02070309020205020404" pitchFamily="49" charset="0"/>
              </a:rPr>
              <a:t>cost_hist</a:t>
            </a:r>
            <a:r>
              <a:rPr lang="en-US" sz="1400" b="0" i="0" u="none" strike="noStrike" baseline="0">
                <a:solidFill>
                  <a:srgbClr val="000000"/>
                </a:solidFill>
                <a:latin typeface="Courier New" panose="02070309020205020404" pitchFamily="49" charset="0"/>
              </a:rPr>
              <a:t> = zeros(it,1);</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E00FF"/>
                </a:solidFill>
                <a:latin typeface="Courier New" panose="02070309020205020404" pitchFamily="49" charset="0"/>
              </a:rPr>
              <a:t>for</a:t>
            </a:r>
            <a:r>
              <a:rPr lang="it-IT" sz="1400" b="0" i="0" u="none" strike="noStrike" baseline="0">
                <a:solidFill>
                  <a:srgbClr val="000000"/>
                </a:solidFill>
                <a:latin typeface="Courier New" panose="02070309020205020404" pitchFamily="49" charset="0"/>
              </a:rPr>
              <a:t> n = 1 : </a:t>
            </a:r>
            <a:r>
              <a:rPr lang="it-IT" sz="1400" b="0" i="0" u="none" strike="noStrike" baseline="0" err="1">
                <a:solidFill>
                  <a:srgbClr val="000000"/>
                </a:solidFill>
                <a:latin typeface="Courier New" panose="02070309020205020404" pitchFamily="49" charset="0"/>
              </a:rPr>
              <a:t>it</a:t>
            </a:r>
            <a:endParaRPr lang="it-IT" sz="1400" b="0" i="0" u="none" strike="noStrike" baseline="0">
              <a:solidFill>
                <a:srgbClr val="000000"/>
              </a:solidFill>
              <a:latin typeface="Courier New" panose="02070309020205020404" pitchFamily="49" charset="0"/>
            </a:endParaRPr>
          </a:p>
          <a:p>
            <a:r>
              <a:rPr lang="en-US" sz="1400" b="0" i="0" u="none" strike="noStrike" baseline="0">
                <a:solidFill>
                  <a:srgbClr val="000000"/>
                </a:solidFill>
                <a:latin typeface="Courier New" panose="02070309020205020404" pitchFamily="49" charset="0"/>
              </a:rPr>
              <a:t>    </a:t>
            </a:r>
            <a:r>
              <a:rPr lang="en-US" sz="1400" b="0" i="0" u="none" strike="noStrike" baseline="0">
                <a:solidFill>
                  <a:srgbClr val="0E00FF"/>
                </a:solidFill>
                <a:latin typeface="Courier New" panose="02070309020205020404" pitchFamily="49" charset="0"/>
              </a:rPr>
              <a:t>for</a:t>
            </a:r>
            <a:r>
              <a:rPr lang="en-US" sz="1400" b="0" i="0" u="none" strike="noStrike" baseline="0">
                <a:solidFill>
                  <a:srgbClr val="000000"/>
                </a:solidFill>
                <a:latin typeface="Courier New" panose="02070309020205020404" pitchFamily="49" charset="0"/>
              </a:rPr>
              <a:t> j = 1 : length(theta)</a:t>
            </a:r>
          </a:p>
          <a:p>
            <a:r>
              <a:rPr lang="it-IT" sz="1400" b="0" i="0" u="none" strike="noStrike" baseline="0">
                <a:solidFill>
                  <a:srgbClr val="000000"/>
                </a:solidFill>
                <a:latin typeface="Courier New" panose="02070309020205020404" pitchFamily="49" charset="0"/>
              </a:rPr>
              <a:t>        theta(j) = theta(j) - </a:t>
            </a:r>
            <a:r>
              <a:rPr lang="it-IT" sz="1400" b="0" i="0" u="none" strike="noStrike" baseline="0" err="1">
                <a:solidFill>
                  <a:srgbClr val="000000"/>
                </a:solidFill>
                <a:latin typeface="Courier New" panose="02070309020205020404" pitchFamily="49" charset="0"/>
              </a:rPr>
              <a:t>lr</a:t>
            </a:r>
            <a:r>
              <a:rPr lang="it-IT" sz="1400" b="0" i="0" u="none" strike="noStrike" baseline="0">
                <a:solidFill>
                  <a:srgbClr val="000000"/>
                </a:solidFill>
                <a:latin typeface="Courier New" panose="02070309020205020404" pitchFamily="49" charset="0"/>
              </a:rPr>
              <a:t> * ( h(</a:t>
            </a:r>
            <a:r>
              <a:rPr lang="it-IT" sz="1400" b="0" i="0" u="none" strike="noStrike" baseline="0" err="1">
                <a:solidFill>
                  <a:srgbClr val="000000"/>
                </a:solidFill>
                <a:latin typeface="Courier New" panose="02070309020205020404" pitchFamily="49" charset="0"/>
              </a:rPr>
              <a:t>x,theta</a:t>
            </a:r>
            <a:r>
              <a:rPr lang="it-IT" sz="1400" b="0" i="0" u="none" strike="noStrike" baseline="0">
                <a:solidFill>
                  <a:srgbClr val="000000"/>
                </a:solidFill>
                <a:latin typeface="Courier New" panose="02070309020205020404" pitchFamily="49" charset="0"/>
              </a:rPr>
              <a:t>) -y )' * x(:,j);</a:t>
            </a:r>
          </a:p>
          <a:p>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cost_hist</a:t>
            </a:r>
            <a:r>
              <a:rPr lang="en-US" sz="1400" b="0" i="0" u="none" strike="noStrike" baseline="0">
                <a:solidFill>
                  <a:srgbClr val="000000"/>
                </a:solidFill>
                <a:latin typeface="Courier New" panose="02070309020205020404" pitchFamily="49" charset="0"/>
              </a:rPr>
              <a:t>(n) = </a:t>
            </a:r>
            <a:r>
              <a:rPr lang="en-US" sz="1400" b="0" i="0" u="none" strike="noStrike" baseline="0" err="1">
                <a:solidFill>
                  <a:srgbClr val="000000"/>
                </a:solidFill>
                <a:latin typeface="Courier New" panose="02070309020205020404" pitchFamily="49" charset="0"/>
              </a:rPr>
              <a:t>cost_func</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theta,x,y</a:t>
            </a:r>
            <a:r>
              <a:rPr lang="en-US"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r>
              <a:rPr lang="it-IT" sz="1400" b="0" i="0" u="none" strike="noStrike" baseline="0">
                <a:solidFill>
                  <a:srgbClr val="0E00FF"/>
                </a:solidFill>
                <a:latin typeface="Courier New" panose="02070309020205020404" pitchFamily="49" charset="0"/>
              </a:rPr>
              <a:t>end</a:t>
            </a:r>
          </a:p>
          <a:p>
            <a:r>
              <a:rPr lang="it-IT" sz="1400" b="0" i="0" u="none" strike="noStrike" baseline="0">
                <a:solidFill>
                  <a:srgbClr val="0E00FF"/>
                </a:solidFill>
                <a:latin typeface="Courier New" panose="02070309020205020404" pitchFamily="49" charset="0"/>
              </a:rPr>
              <a:t>end</a:t>
            </a:r>
          </a:p>
          <a:p>
            <a:r>
              <a:rPr lang="it-IT" sz="1400" b="0" i="0" u="none" strike="noStrike" baseline="0">
                <a:solidFill>
                  <a:srgbClr val="0E00FF"/>
                </a:solidFill>
                <a:latin typeface="Courier New" panose="02070309020205020404" pitchFamily="49" charset="0"/>
              </a:rPr>
              <a:t>end</a:t>
            </a:r>
            <a:endParaRPr lang="en-US" sz="1400" b="0" i="0" u="none" strike="noStrike" baseline="0">
              <a:solidFill>
                <a:srgbClr val="000000"/>
              </a:solidFill>
              <a:latin typeface="Courier New" panose="02070309020205020404" pitchFamily="49"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2FC60E35-CF42-69D5-0A86-F80B69F0DD9A}"/>
                  </a:ext>
                </a:extLst>
              </p:cNvPr>
              <p:cNvSpPr txBox="1"/>
              <p:nvPr/>
            </p:nvSpPr>
            <p:spPr>
              <a:xfrm>
                <a:off x="615461" y="4537561"/>
                <a:ext cx="8023735" cy="369332"/>
              </a:xfrm>
              <a:prstGeom prst="rect">
                <a:avLst/>
              </a:prstGeom>
              <a:noFill/>
            </p:spPr>
            <p:txBody>
              <a:bodyPr wrap="none" rtlCol="0">
                <a:spAutoFit/>
              </a:bodyPr>
              <a:lstStyle/>
              <a:p>
                <a:r>
                  <a:rPr lang="it-IT">
                    <a:latin typeface="Arial" panose="020B0604020202020204" pitchFamily="34" charset="0"/>
                    <a:cs typeface="Arial" panose="020B0604020202020204" pitchFamily="34" charset="0"/>
                  </a:rPr>
                  <a:t>Si noti che la funzione ipotesi </a:t>
                </a:r>
                <a14:m>
                  <m:oMath xmlns:m="http://schemas.openxmlformats.org/officeDocument/2006/math">
                    <m:sSub>
                      <m:sSubPr>
                        <m:ctrlPr>
                          <a:rPr lang="pt-BR" i="1" smtClean="0">
                            <a:latin typeface="Cambria Math" panose="02040503050406030204" pitchFamily="18" charset="0"/>
                            <a:cs typeface="Arial" panose="020B0604020202020204" pitchFamily="34" charset="0"/>
                          </a:rPr>
                        </m:ctrlPr>
                      </m:sSubPr>
                      <m:e>
                        <m:r>
                          <a:rPr lang="pt-BR" i="1">
                            <a:latin typeface="Cambria Math" panose="02040503050406030204" pitchFamily="18" charset="0"/>
                            <a:cs typeface="Arial" panose="020B0604020202020204" pitchFamily="34" charset="0"/>
                          </a:rPr>
                          <m:t>h</m:t>
                        </m:r>
                      </m:e>
                      <m:sub>
                        <m:r>
                          <a:rPr lang="pt-BR" i="1">
                            <a:latin typeface="Cambria Math" panose="02040503050406030204" pitchFamily="18" charset="0"/>
                            <a:cs typeface="Arial" panose="020B0604020202020204" pitchFamily="34" charset="0"/>
                          </a:rPr>
                          <m:t>𝜃</m:t>
                        </m:r>
                      </m:sub>
                    </m:sSub>
                    <m:d>
                      <m:dPr>
                        <m:ctrlPr>
                          <a:rPr lang="pt-BR" i="1">
                            <a:latin typeface="Cambria Math" panose="02040503050406030204" pitchFamily="18" charset="0"/>
                            <a:cs typeface="Arial" panose="020B0604020202020204" pitchFamily="34" charset="0"/>
                          </a:rPr>
                        </m:ctrlPr>
                      </m:dPr>
                      <m:e>
                        <m:r>
                          <a:rPr lang="pt-BR" i="1">
                            <a:latin typeface="Cambria Math" panose="02040503050406030204" pitchFamily="18" charset="0"/>
                            <a:cs typeface="Arial" panose="020B0604020202020204" pitchFamily="34" charset="0"/>
                          </a:rPr>
                          <m:t>𝑥</m:t>
                        </m:r>
                      </m:e>
                    </m:d>
                  </m:oMath>
                </a14:m>
                <a:r>
                  <a:rPr lang="it-IT">
                    <a:latin typeface="Arial" panose="020B0604020202020204" pitchFamily="34" charset="0"/>
                    <a:cs typeface="Arial" panose="020B0604020202020204" pitchFamily="34" charset="0"/>
                  </a:rPr>
                  <a:t> usata nel codice MATLAB è la seguente:</a:t>
                </a:r>
              </a:p>
            </p:txBody>
          </p:sp>
        </mc:Choice>
        <mc:Fallback xmlns="">
          <p:sp>
            <p:nvSpPr>
              <p:cNvPr id="9" name="CasellaDiTesto 8">
                <a:extLst>
                  <a:ext uri="{FF2B5EF4-FFF2-40B4-BE49-F238E27FC236}">
                    <a16:creationId xmlns:a16="http://schemas.microsoft.com/office/drawing/2014/main" id="{2FC60E35-CF42-69D5-0A86-F80B69F0DD9A}"/>
                  </a:ext>
                </a:extLst>
              </p:cNvPr>
              <p:cNvSpPr txBox="1">
                <a:spLocks noRot="1" noChangeAspect="1" noMove="1" noResize="1" noEditPoints="1" noAdjustHandles="1" noChangeArrowheads="1" noChangeShapeType="1" noTextEdit="1"/>
              </p:cNvSpPr>
              <p:nvPr/>
            </p:nvSpPr>
            <p:spPr>
              <a:xfrm>
                <a:off x="615461" y="4537561"/>
                <a:ext cx="8023735" cy="369332"/>
              </a:xfrm>
              <a:prstGeom prst="rect">
                <a:avLst/>
              </a:prstGeom>
              <a:blipFill>
                <a:blip r:embed="rId4"/>
                <a:stretch>
                  <a:fillRect l="-632" t="-6667" b="-26667"/>
                </a:stretch>
              </a:blipFill>
            </p:spPr>
            <p:txBody>
              <a:bodyPr/>
              <a:lstStyle/>
              <a:p>
                <a:r>
                  <a:rPr lang="it-IT">
                    <a:noFill/>
                  </a:rPr>
                  <a:t> </a:t>
                </a:r>
              </a:p>
            </p:txBody>
          </p:sp>
        </mc:Fallback>
      </mc:AlternateContent>
      <p:sp>
        <p:nvSpPr>
          <p:cNvPr id="10" name="TextBox 5">
            <a:extLst>
              <a:ext uri="{FF2B5EF4-FFF2-40B4-BE49-F238E27FC236}">
                <a16:creationId xmlns:a16="http://schemas.microsoft.com/office/drawing/2014/main" id="{AA7F34B9-31A4-5A67-D7EC-09399FA19F7A}"/>
              </a:ext>
            </a:extLst>
          </p:cNvPr>
          <p:cNvSpPr txBox="1"/>
          <p:nvPr/>
        </p:nvSpPr>
        <p:spPr>
          <a:xfrm>
            <a:off x="615461" y="5051750"/>
            <a:ext cx="10673862" cy="738664"/>
          </a:xfrm>
          <a:prstGeom prst="rect">
            <a:avLst/>
          </a:prstGeom>
          <a:noFill/>
          <a:ln>
            <a:solidFill>
              <a:schemeClr val="tx1"/>
            </a:solidFill>
          </a:ln>
        </p:spPr>
        <p:txBody>
          <a:bodyPr wrap="square" rtlCol="0">
            <a:spAutoFit/>
          </a:bodyPr>
          <a:lstStyle/>
          <a:p>
            <a:r>
              <a:rPr lang="it-IT" sz="1400" b="0" i="0" u="none" strike="noStrike" baseline="0" err="1">
                <a:solidFill>
                  <a:srgbClr val="0E00FF"/>
                </a:solidFill>
                <a:latin typeface="Courier New" panose="02070309020205020404" pitchFamily="49" charset="0"/>
              </a:rPr>
              <a:t>function</a:t>
            </a:r>
            <a:r>
              <a:rPr lang="it-IT" sz="1400" b="0" i="0" u="none" strike="noStrike" baseline="0">
                <a:solidFill>
                  <a:srgbClr val="000000"/>
                </a:solidFill>
                <a:latin typeface="Courier New" panose="02070309020205020404" pitchFamily="49" charset="0"/>
              </a:rPr>
              <a:t> val = h(</a:t>
            </a:r>
            <a:r>
              <a:rPr lang="it-IT" sz="1400" b="0" i="0" u="none" strike="noStrike" baseline="0" err="1">
                <a:solidFill>
                  <a:srgbClr val="000000"/>
                </a:solidFill>
                <a:latin typeface="Courier New" panose="02070309020205020404" pitchFamily="49" charset="0"/>
              </a:rPr>
              <a:t>x,theta</a:t>
            </a:r>
            <a:r>
              <a:rPr lang="it-IT"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val = x*theta';</a:t>
            </a:r>
          </a:p>
          <a:p>
            <a:r>
              <a:rPr lang="it-IT" sz="1400" b="0" i="0" u="none" strike="noStrike" baseline="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68496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del gradiente batch</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C338B588-C903-D850-D733-CC616CB2A472}"/>
                  </a:ext>
                </a:extLst>
              </p:cNvPr>
              <p:cNvSpPr txBox="1"/>
              <p:nvPr/>
            </p:nvSpPr>
            <p:spPr>
              <a:xfrm>
                <a:off x="1959180" y="5623513"/>
                <a:ext cx="2694777" cy="387927"/>
              </a:xfrm>
              <a:prstGeom prst="rect">
                <a:avLst/>
              </a:prstGeom>
              <a:noFill/>
            </p:spPr>
            <p:txBody>
              <a:bodyPr wrap="none" rtlCol="0">
                <a:spAutoFit/>
              </a:bodyPr>
              <a:lstStyle/>
              <a:p>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predetta dal modello</a:t>
                </a:r>
              </a:p>
            </p:txBody>
          </p:sp>
        </mc:Choice>
        <mc:Fallback xmlns="">
          <p:sp>
            <p:nvSpPr>
              <p:cNvPr id="11" name="CasellaDiTesto 10">
                <a:extLst>
                  <a:ext uri="{FF2B5EF4-FFF2-40B4-BE49-F238E27FC236}">
                    <a16:creationId xmlns:a16="http://schemas.microsoft.com/office/drawing/2014/main" id="{C338B588-C903-D850-D733-CC616CB2A472}"/>
                  </a:ext>
                </a:extLst>
              </p:cNvPr>
              <p:cNvSpPr txBox="1">
                <a:spLocks noRot="1" noChangeAspect="1" noMove="1" noResize="1" noEditPoints="1" noAdjustHandles="1" noChangeArrowheads="1" noChangeShapeType="1" noTextEdit="1"/>
              </p:cNvSpPr>
              <p:nvPr/>
            </p:nvSpPr>
            <p:spPr>
              <a:xfrm>
                <a:off x="1959180" y="5623513"/>
                <a:ext cx="2694777" cy="387927"/>
              </a:xfrm>
              <a:prstGeom prst="rect">
                <a:avLst/>
              </a:prstGeom>
              <a:blipFill>
                <a:blip r:embed="rId4"/>
                <a:stretch>
                  <a:fillRect t="-3125" r="-939" b="-2187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3242CE0-5A3C-BB41-032F-A8035F68BE7F}"/>
                  </a:ext>
                </a:extLst>
              </p:cNvPr>
              <p:cNvSpPr txBox="1"/>
              <p:nvPr/>
            </p:nvSpPr>
            <p:spPr>
              <a:xfrm>
                <a:off x="6909229" y="5642108"/>
                <a:ext cx="3952557" cy="369332"/>
              </a:xfrm>
              <a:prstGeom prst="rect">
                <a:avLst/>
              </a:prstGeom>
              <a:noFill/>
            </p:spPr>
            <p:txBody>
              <a:bodyPr wrap="none" rtlCol="0">
                <a:spAutoFit/>
              </a:bodyPr>
              <a:lstStyle/>
              <a:p>
                <a:r>
                  <a:rPr lang="it-IT">
                    <a:latin typeface="Arial" panose="020B0604020202020204" pitchFamily="34" charset="0"/>
                    <a:cs typeface="Arial" panose="020B0604020202020204" pitchFamily="34" charset="0"/>
                  </a:rPr>
                  <a:t>Andamento della funzione costo </a:t>
                </a:r>
                <a14:m>
                  <m:oMath xmlns:m="http://schemas.openxmlformats.org/officeDocument/2006/math">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endParaRPr lang="it-IT">
                  <a:latin typeface="Arial" panose="020B0604020202020204" pitchFamily="34" charset="0"/>
                  <a:cs typeface="Arial" panose="020B0604020202020204" pitchFamily="34" charset="0"/>
                </a:endParaRPr>
              </a:p>
            </p:txBody>
          </p:sp>
        </mc:Choice>
        <mc:Fallback xmlns="">
          <p:sp>
            <p:nvSpPr>
              <p:cNvPr id="12" name="CasellaDiTesto 11">
                <a:extLst>
                  <a:ext uri="{FF2B5EF4-FFF2-40B4-BE49-F238E27FC236}">
                    <a16:creationId xmlns:a16="http://schemas.microsoft.com/office/drawing/2014/main" id="{43242CE0-5A3C-BB41-032F-A8035F68BE7F}"/>
                  </a:ext>
                </a:extLst>
              </p:cNvPr>
              <p:cNvSpPr txBox="1">
                <a:spLocks noRot="1" noChangeAspect="1" noMove="1" noResize="1" noEditPoints="1" noAdjustHandles="1" noChangeArrowheads="1" noChangeShapeType="1" noTextEdit="1"/>
              </p:cNvSpPr>
              <p:nvPr/>
            </p:nvSpPr>
            <p:spPr>
              <a:xfrm>
                <a:off x="6909229" y="5642108"/>
                <a:ext cx="3952557" cy="369332"/>
              </a:xfrm>
              <a:prstGeom prst="rect">
                <a:avLst/>
              </a:prstGeom>
              <a:blipFill>
                <a:blip r:embed="rId5"/>
                <a:stretch>
                  <a:fillRect l="-958" t="-6667" b="-23333"/>
                </a:stretch>
              </a:blipFill>
            </p:spPr>
            <p:txBody>
              <a:bodyPr/>
              <a:lstStyle/>
              <a:p>
                <a:r>
                  <a:rPr lang="it-IT">
                    <a:noFill/>
                  </a:rPr>
                  <a:t> </a:t>
                </a:r>
              </a:p>
            </p:txBody>
          </p:sp>
        </mc:Fallback>
      </mc:AlternateContent>
      <p:pic>
        <p:nvPicPr>
          <p:cNvPr id="6" name="Immagine 5">
            <a:extLst>
              <a:ext uri="{FF2B5EF4-FFF2-40B4-BE49-F238E27FC236}">
                <a16:creationId xmlns:a16="http://schemas.microsoft.com/office/drawing/2014/main" id="{FDDA10A1-A1D3-55A2-EA0B-05C9F6E269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093" y="1925696"/>
            <a:ext cx="4896000" cy="3672000"/>
          </a:xfrm>
          <a:prstGeom prst="rect">
            <a:avLst/>
          </a:prstGeom>
        </p:spPr>
      </p:pic>
      <p:pic>
        <p:nvPicPr>
          <p:cNvPr id="13" name="Immagine 12">
            <a:extLst>
              <a:ext uri="{FF2B5EF4-FFF2-40B4-BE49-F238E27FC236}">
                <a16:creationId xmlns:a16="http://schemas.microsoft.com/office/drawing/2014/main" id="{D43988C2-840C-9489-B68C-670218C7CC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0907" y="1925696"/>
            <a:ext cx="4896000" cy="3672000"/>
          </a:xfrm>
          <a:prstGeom prst="rect">
            <a:avLst/>
          </a:prstGeom>
        </p:spPr>
      </p:pic>
    </p:spTree>
    <p:extLst>
      <p:ext uri="{BB962C8B-B14F-4D97-AF65-F5344CB8AC3E}">
        <p14:creationId xmlns:p14="http://schemas.microsoft.com/office/powerpoint/2010/main" val="3655480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a:t>
            </a:r>
            <a:r>
              <a:rPr lang="it-IT" sz="4800" b="1" i="1">
                <a:latin typeface="Arial" panose="020B0604020202020204" pitchFamily="34" charset="0"/>
                <a:cs typeface="Arial" panose="020B0604020202020204" pitchFamily="34" charset="0"/>
              </a:rPr>
              <a:t>stocastica</a:t>
            </a:r>
            <a:r>
              <a:rPr lang="it-IT" sz="4800" b="1">
                <a:latin typeface="Arial" panose="020B0604020202020204" pitchFamily="34" charset="0"/>
                <a:cs typeface="Arial" panose="020B0604020202020204" pitchFamily="34" charset="0"/>
              </a:rPr>
              <a:t>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(8/15)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13468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Esiste un’alternativa alla discesa del gradiente batch, detta </a:t>
                </a:r>
                <a:r>
                  <a:rPr lang="it-IT" b="1">
                    <a:latin typeface="Arial" panose="020B0604020202020204" pitchFamily="34" charset="0"/>
                    <a:cs typeface="Arial" panose="020B0604020202020204" pitchFamily="34" charset="0"/>
                  </a:rPr>
                  <a:t>discesa stocastica del gradiente </a:t>
                </a:r>
                <a:r>
                  <a:rPr lang="it-IT">
                    <a:latin typeface="Arial" panose="020B0604020202020204" pitchFamily="34" charset="0"/>
                    <a:cs typeface="Arial" panose="020B0604020202020204" pitchFamily="34" charset="0"/>
                  </a:rPr>
                  <a:t>(</a:t>
                </a:r>
                <a:r>
                  <a:rPr lang="it-IT" err="1">
                    <a:latin typeface="Arial" panose="020B0604020202020204" pitchFamily="34" charset="0"/>
                    <a:cs typeface="Arial" panose="020B0604020202020204" pitchFamily="34" charset="0"/>
                  </a:rPr>
                  <a:t>sgd</a:t>
                </a:r>
                <a:r>
                  <a:rPr lang="it-IT">
                    <a:latin typeface="Arial" panose="020B0604020202020204" pitchFamily="34" charset="0"/>
                    <a:cs typeface="Arial" panose="020B0604020202020204" pitchFamily="34" charset="0"/>
                  </a:rPr>
                  <a:t>), che prevede la seguente regola di aggiornamento:</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𝑖</m:t>
                      </m:r>
                      <m:r>
                        <a:rPr lang="it-IT" i="1" smtClean="0">
                          <a:latin typeface="Cambria Math" panose="02040503050406030204" pitchFamily="18" charset="0"/>
                          <a:cs typeface="Arial" panose="020B0604020202020204" pitchFamily="34" charset="0"/>
                        </a:rPr>
                        <m:t>=1…</m:t>
                      </m:r>
                      <m:r>
                        <a:rPr lang="it-IT" i="1" smtClean="0">
                          <a:latin typeface="Cambria Math" panose="02040503050406030204" pitchFamily="18" charset="0"/>
                          <a:cs typeface="Arial" panose="020B0604020202020204" pitchFamily="34" charset="0"/>
                        </a:rPr>
                        <m:t>𝑚</m:t>
                      </m:r>
                      <m:r>
                        <a:rPr lang="it-IT" i="1" smtClean="0">
                          <a:latin typeface="Cambria Math" panose="02040503050406030204" pitchFamily="18" charset="0"/>
                          <a:cs typeface="Arial" panose="020B0604020202020204" pitchFamily="34" charset="0"/>
                        </a:rPr>
                        <m:t>  </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𝜂</m:t>
                      </m:r>
                      <m:d>
                        <m:dPr>
                          <m:ctrlPr>
                            <a:rPr lang="it-IT" i="1" smtClean="0">
                              <a:latin typeface="Cambria Math" panose="02040503050406030204" pitchFamily="18" charset="0"/>
                              <a:cs typeface="Arial" panose="020B0604020202020204" pitchFamily="34" charset="0"/>
                            </a:rPr>
                          </m:ctrlPr>
                        </m:dPr>
                        <m:e>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h</m:t>
                              </m:r>
                            </m:e>
                            <m:sub>
                              <m:r>
                                <a:rPr lang="it-IT" i="1" smtClean="0">
                                  <a:latin typeface="Cambria Math" panose="02040503050406030204" pitchFamily="18" charset="0"/>
                                  <a:cs typeface="Arial" panose="020B0604020202020204" pitchFamily="34" charset="0"/>
                                </a:rPr>
                                <m:t>𝜃</m:t>
                              </m:r>
                            </m:sub>
                          </m:sSub>
                          <m:d>
                            <m:dPr>
                              <m:ctrlPr>
                                <a:rPr lang="it-IT" i="1" smtClean="0">
                                  <a:latin typeface="Cambria Math" panose="02040503050406030204" pitchFamily="18" charset="0"/>
                                  <a:cs typeface="Arial" panose="020B0604020202020204" pitchFamily="34" charset="0"/>
                                </a:rPr>
                              </m:ctrlPr>
                            </m:dPr>
                            <m:e>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𝑥</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e>
                          </m:d>
                          <m:r>
                            <a:rPr lang="it-IT" i="1" smtClean="0">
                              <a:latin typeface="Cambria Math" panose="02040503050406030204" pitchFamily="18" charset="0"/>
                              <a:cs typeface="Arial" panose="020B0604020202020204" pitchFamily="34" charset="0"/>
                            </a:rPr>
                            <m:t>−</m:t>
                          </m:r>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e>
                      </m:d>
                      <m:sSubSup>
                        <m:sSubSupPr>
                          <m:ctrlPr>
                            <a:rPr lang="it-IT" i="1" smtClean="0">
                              <a:latin typeface="Cambria Math" panose="02040503050406030204" pitchFamily="18" charset="0"/>
                              <a:cs typeface="Arial" panose="020B0604020202020204" pitchFamily="34" charset="0"/>
                            </a:rPr>
                          </m:ctrlPr>
                        </m:sSubSupPr>
                        <m:e>
                          <m:r>
                            <a:rPr lang="it-IT" i="1" smtClean="0">
                              <a:latin typeface="Cambria Math" panose="02040503050406030204" pitchFamily="18" charset="0"/>
                              <a:cs typeface="Arial" panose="020B0604020202020204" pitchFamily="34" charset="0"/>
                            </a:rPr>
                            <m:t>𝑥</m:t>
                          </m:r>
                        </m:e>
                        <m:sub>
                          <m:r>
                            <a:rPr lang="it-IT" i="1" smtClean="0">
                              <a:latin typeface="Cambria Math" panose="02040503050406030204" pitchFamily="18" charset="0"/>
                              <a:cs typeface="Arial" panose="020B0604020202020204" pitchFamily="34" charset="0"/>
                            </a:rPr>
                            <m:t>𝑗</m:t>
                          </m:r>
                        </m:sub>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bSup>
                      <m:r>
                        <a:rPr lang="it-IT" i="1" smtClean="0">
                          <a:latin typeface="Cambria Math" panose="02040503050406030204" pitchFamily="18" charset="0"/>
                          <a:cs typeface="Arial" panose="020B0604020202020204" pitchFamily="34" charset="0"/>
                        </a:rPr>
                        <m:t>  ∀</m:t>
                      </m:r>
                      <m:r>
                        <a:rPr lang="it-IT" i="1" smtClean="0">
                          <a:latin typeface="Cambria Math" panose="02040503050406030204" pitchFamily="18" charset="0"/>
                          <a:cs typeface="Arial" panose="020B0604020202020204" pitchFamily="34" charset="0"/>
                        </a:rPr>
                        <m:t>𝑗</m:t>
                      </m:r>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In questa versione, </a:t>
                </a:r>
                <a:r>
                  <a:rPr lang="it-IT" b="1">
                    <a:latin typeface="Arial" panose="020B0604020202020204" pitchFamily="34" charset="0"/>
                    <a:cs typeface="Arial" panose="020B0604020202020204" pitchFamily="34" charset="0"/>
                  </a:rPr>
                  <a:t>per ogni esempio di training del dataset </a:t>
                </a:r>
                <a:r>
                  <a:rPr lang="it-IT">
                    <a:latin typeface="Arial" panose="020B0604020202020204" pitchFamily="34" charset="0"/>
                    <a:cs typeface="Arial" panose="020B0604020202020204" pitchFamily="34" charset="0"/>
                  </a:rPr>
                  <a:t>vengono aggiornati i parametri </a:t>
                </a:r>
                <a14:m>
                  <m:oMath xmlns:m="http://schemas.openxmlformats.org/officeDocument/2006/math">
                    <m:r>
                      <a:rPr lang="it-IT" i="1" smtClean="0">
                        <a:latin typeface="Cambria Math" panose="02040503050406030204" pitchFamily="18" charset="0"/>
                        <a:cs typeface="Arial" panose="020B0604020202020204" pitchFamily="34" charset="0"/>
                      </a:rPr>
                      <m:t>𝜃</m:t>
                    </m:r>
                    <m:r>
                      <a:rPr lang="it-IT"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secondo il gradiente dell’errore </a:t>
                </a:r>
                <a:r>
                  <a:rPr lang="it-IT" b="1">
                    <a:latin typeface="Arial" panose="020B0604020202020204" pitchFamily="34" charset="0"/>
                    <a:cs typeface="Arial" panose="020B0604020202020204" pitchFamily="34" charset="0"/>
                  </a:rPr>
                  <a:t>rispetto al singolo esempio di training esaminato</a:t>
                </a:r>
                <a:r>
                  <a:rPr lang="it-IT">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134687"/>
              </a:xfrm>
              <a:prstGeom prst="rect">
                <a:avLst/>
              </a:prstGeom>
              <a:blipFill>
                <a:blip r:embed="rId2"/>
                <a:stretch>
                  <a:fillRect l="-476" t="-1183" r="-476" b="-3550"/>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TextBox 5">
            <a:extLst>
              <a:ext uri="{FF2B5EF4-FFF2-40B4-BE49-F238E27FC236}">
                <a16:creationId xmlns:a16="http://schemas.microsoft.com/office/drawing/2014/main" id="{39FA857F-B8D1-7FAB-563F-D53D17CF7DDC}"/>
              </a:ext>
            </a:extLst>
          </p:cNvPr>
          <p:cNvSpPr txBox="1"/>
          <p:nvPr/>
        </p:nvSpPr>
        <p:spPr>
          <a:xfrm>
            <a:off x="633045" y="4150634"/>
            <a:ext cx="10673862" cy="2031325"/>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%Inizializzo parametri theta casualmente</a:t>
            </a:r>
          </a:p>
          <a:p>
            <a:r>
              <a:rPr lang="it-IT" sz="1400" b="0" i="0" u="none" strike="noStrike" baseline="0" err="1">
                <a:solidFill>
                  <a:srgbClr val="000000"/>
                </a:solidFill>
                <a:latin typeface="Courier New" panose="02070309020205020404" pitchFamily="49" charset="0"/>
              </a:rPr>
              <a:t>theta_sgd</a:t>
            </a:r>
            <a:r>
              <a:rPr lang="it-IT" sz="1400" b="0" i="0" u="none" strike="noStrike" baseline="0">
                <a:solidFill>
                  <a:srgbClr val="000000"/>
                </a:solidFill>
                <a:latin typeface="Courier New" panose="02070309020205020404" pitchFamily="49" charset="0"/>
              </a:rPr>
              <a:t> = </a:t>
            </a:r>
            <a:r>
              <a:rPr lang="it-IT" sz="1400" b="0" i="0" u="none" strike="noStrike" baseline="0" err="1">
                <a:solidFill>
                  <a:srgbClr val="000000"/>
                </a:solidFill>
                <a:latin typeface="Courier New" panose="02070309020205020404" pitchFamily="49" charset="0"/>
              </a:rPr>
              <a:t>theta_batch</a:t>
            </a:r>
            <a:r>
              <a:rPr lang="it-IT"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%Fitting parametri con </a:t>
            </a:r>
            <a:r>
              <a:rPr lang="it-IT" sz="1400" b="0" i="0" u="none" strike="noStrike" baseline="0" err="1">
                <a:solidFill>
                  <a:srgbClr val="028009"/>
                </a:solidFill>
                <a:latin typeface="Courier New" panose="02070309020205020404" pitchFamily="49" charset="0"/>
              </a:rPr>
              <a:t>stochastic</a:t>
            </a:r>
            <a:r>
              <a:rPr lang="it-IT" sz="1400" b="0" i="0" u="none" strike="noStrike" baseline="0">
                <a:solidFill>
                  <a:srgbClr val="028009"/>
                </a:solidFill>
                <a:latin typeface="Courier New" panose="02070309020205020404" pitchFamily="49" charset="0"/>
              </a:rPr>
              <a:t> </a:t>
            </a:r>
            <a:r>
              <a:rPr lang="it-IT" sz="1400" b="0" i="0" u="none" strike="noStrike" baseline="0" err="1">
                <a:solidFill>
                  <a:srgbClr val="028009"/>
                </a:solidFill>
                <a:latin typeface="Courier New" panose="02070309020205020404" pitchFamily="49" charset="0"/>
              </a:rPr>
              <a:t>gradient</a:t>
            </a:r>
            <a:r>
              <a:rPr lang="it-IT" sz="1400" b="0" i="0" u="none" strike="noStrike" baseline="0">
                <a:solidFill>
                  <a:srgbClr val="028009"/>
                </a:solidFill>
                <a:latin typeface="Courier New" panose="02070309020205020404" pitchFamily="49" charset="0"/>
              </a:rPr>
              <a:t> </a:t>
            </a:r>
            <a:r>
              <a:rPr lang="it-IT" sz="1400" b="0" i="0" u="none" strike="noStrike" baseline="0" err="1">
                <a:solidFill>
                  <a:srgbClr val="028009"/>
                </a:solidFill>
                <a:latin typeface="Courier New" panose="02070309020205020404" pitchFamily="49" charset="0"/>
              </a:rPr>
              <a:t>descent</a:t>
            </a:r>
            <a:endParaRPr lang="it-IT" sz="1400" b="0" i="0" u="none" strike="noStrike" baseline="0">
              <a:solidFill>
                <a:srgbClr val="028009"/>
              </a:solidFill>
              <a:latin typeface="Courier New" panose="02070309020205020404" pitchFamily="49" charset="0"/>
            </a:endParaRPr>
          </a:p>
          <a:p>
            <a:r>
              <a:rPr lang="it-IT" sz="1400" b="0" i="0" u="none" strike="noStrike" baseline="0" err="1">
                <a:solidFill>
                  <a:srgbClr val="000000"/>
                </a:solidFill>
                <a:latin typeface="Courier New" panose="02070309020205020404" pitchFamily="49" charset="0"/>
              </a:rPr>
              <a:t>lr</a:t>
            </a:r>
            <a:r>
              <a:rPr lang="it-IT" sz="1400" b="0" i="0" u="none" strike="noStrike" baseline="0">
                <a:solidFill>
                  <a:srgbClr val="000000"/>
                </a:solidFill>
                <a:latin typeface="Courier New" panose="02070309020205020404" pitchFamily="49" charset="0"/>
              </a:rPr>
              <a:t> = 0.01;</a:t>
            </a:r>
          </a:p>
          <a:p>
            <a:r>
              <a:rPr lang="it-IT" sz="1400" b="0" i="0" u="none" strike="noStrike" baseline="0" err="1">
                <a:solidFill>
                  <a:srgbClr val="000000"/>
                </a:solidFill>
                <a:latin typeface="Courier New" panose="02070309020205020404" pitchFamily="49" charset="0"/>
              </a:rPr>
              <a:t>it</a:t>
            </a:r>
            <a:r>
              <a:rPr lang="it-IT" sz="1400" b="0" i="0" u="none" strike="noStrike" baseline="0">
                <a:solidFill>
                  <a:srgbClr val="000000"/>
                </a:solidFill>
                <a:latin typeface="Courier New" panose="02070309020205020404" pitchFamily="49" charset="0"/>
              </a:rPr>
              <a:t> = 50;</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theta_sgd</a:t>
            </a:r>
            <a:r>
              <a:rPr lang="it-IT" sz="1400" b="0" i="0" u="none" strike="noStrike" baseline="0">
                <a:solidFill>
                  <a:srgbClr val="000000"/>
                </a:solidFill>
                <a:latin typeface="Courier New" panose="02070309020205020404" pitchFamily="49" charset="0"/>
              </a:rPr>
              <a:t>, </a:t>
            </a:r>
            <a:r>
              <a:rPr lang="it-IT" sz="1400" b="0" i="0" u="none" strike="noStrike" baseline="0" err="1">
                <a:solidFill>
                  <a:srgbClr val="000000"/>
                </a:solidFill>
                <a:latin typeface="Courier New" panose="02070309020205020404" pitchFamily="49" charset="0"/>
              </a:rPr>
              <a:t>cost_hist_sgd</a:t>
            </a:r>
            <a:r>
              <a:rPr lang="it-IT" sz="1400" b="0" i="0" u="none" strike="noStrike" baseline="0">
                <a:solidFill>
                  <a:srgbClr val="000000"/>
                </a:solidFill>
                <a:latin typeface="Courier New" panose="02070309020205020404" pitchFamily="49" charset="0"/>
              </a:rPr>
              <a:t>, </a:t>
            </a:r>
            <a:r>
              <a:rPr lang="it-IT" sz="1400" b="0" i="0" u="none" strike="noStrike" baseline="0" err="1">
                <a:solidFill>
                  <a:srgbClr val="000000"/>
                </a:solidFill>
                <a:latin typeface="Courier New" panose="02070309020205020404" pitchFamily="49" charset="0"/>
              </a:rPr>
              <a:t>n_sgd</a:t>
            </a:r>
            <a:r>
              <a:rPr lang="it-IT" sz="1400" b="0" i="0" u="none" strike="noStrike" baseline="0">
                <a:solidFill>
                  <a:srgbClr val="000000"/>
                </a:solidFill>
                <a:latin typeface="Courier New" panose="02070309020205020404" pitchFamily="49" charset="0"/>
              </a:rPr>
              <a:t>] = </a:t>
            </a:r>
            <a:r>
              <a:rPr lang="it-IT" sz="1400" b="0" i="0" u="none" strike="noStrike" baseline="0" err="1">
                <a:solidFill>
                  <a:srgbClr val="000000"/>
                </a:solidFill>
                <a:latin typeface="Courier New" panose="02070309020205020404" pitchFamily="49" charset="0"/>
              </a:rPr>
              <a:t>sgd</a:t>
            </a:r>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theta_sgd,x_train,y_train,lr,it</a:t>
            </a:r>
            <a:r>
              <a:rPr lang="it-IT" sz="1400" b="0" i="0" u="none" strike="noStrike" baseline="0">
                <a:solidFill>
                  <a:srgbClr val="000000"/>
                </a:solidFill>
                <a:latin typeface="Courier New" panose="02070309020205020404" pitchFamily="49" charset="0"/>
              </a:rPr>
              <a:t>);</a:t>
            </a:r>
          </a:p>
          <a:p>
            <a:endParaRPr lang="it-IT" sz="1400">
              <a:solidFill>
                <a:srgbClr val="000000"/>
              </a:solidFill>
              <a:latin typeface="Courier New" panose="02070309020205020404" pitchFamily="49" charset="0"/>
            </a:endParaRPr>
          </a:p>
        </p:txBody>
      </p:sp>
    </p:spTree>
    <p:extLst>
      <p:ext uri="{BB962C8B-B14F-4D97-AF65-F5344CB8AC3E}">
        <p14:creationId xmlns:p14="http://schemas.microsoft.com/office/powerpoint/2010/main" val="3949087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a:t>
            </a:r>
            <a:r>
              <a:rPr lang="it-IT" sz="4800" b="1" i="1">
                <a:latin typeface="Arial" panose="020B0604020202020204" pitchFamily="34" charset="0"/>
                <a:cs typeface="Arial" panose="020B0604020202020204" pitchFamily="34" charset="0"/>
              </a:rPr>
              <a:t>stocastica</a:t>
            </a:r>
            <a:r>
              <a:rPr lang="it-IT" sz="4800" b="1">
                <a:latin typeface="Arial" panose="020B0604020202020204" pitchFamily="34" charset="0"/>
                <a:cs typeface="Arial" panose="020B0604020202020204" pitchFamily="34" charset="0"/>
              </a:rPr>
              <a:t>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(8/15)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893100"/>
          </a:xfrm>
          <a:prstGeom prst="rect">
            <a:avLst/>
          </a:prstGeom>
          <a:noFill/>
          <a:ln>
            <a:solidFill>
              <a:schemeClr val="tx1"/>
            </a:solidFill>
          </a:ln>
        </p:spPr>
        <p:txBody>
          <a:bodyPr wrap="square" rtlCol="0">
            <a:spAutoFit/>
          </a:bodyPr>
          <a:lstStyle/>
          <a:p>
            <a:r>
              <a:rPr lang="it-IT" sz="1400" b="0" i="0" u="none" strike="noStrike" baseline="0">
                <a:solidFill>
                  <a:srgbClr val="028009"/>
                </a:solidFill>
                <a:latin typeface="Courier New" panose="02070309020205020404" pitchFamily="49" charset="0"/>
              </a:rPr>
              <a:t>%------------------file:sgd.m------------------%</a:t>
            </a:r>
          </a:p>
          <a:p>
            <a:r>
              <a:rPr lang="en-US" sz="1400" b="0" i="0" u="none" strike="noStrike" baseline="0">
                <a:solidFill>
                  <a:srgbClr val="0E00FF"/>
                </a:solidFill>
                <a:latin typeface="Courier New" panose="02070309020205020404" pitchFamily="49" charset="0"/>
              </a:rPr>
              <a:t>function</a:t>
            </a:r>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theta,cost_hist,n</a:t>
            </a:r>
            <a:r>
              <a:rPr lang="en-US" sz="1400" b="0" i="0" u="none" strike="noStrike" baseline="0">
                <a:solidFill>
                  <a:srgbClr val="000000"/>
                </a:solidFill>
                <a:latin typeface="Courier New" panose="02070309020205020404" pitchFamily="49" charset="0"/>
              </a:rPr>
              <a:t>] = </a:t>
            </a:r>
            <a:r>
              <a:rPr lang="en-US" sz="1400" b="0" i="0" u="none" strike="noStrike" baseline="0" err="1">
                <a:solidFill>
                  <a:srgbClr val="000000"/>
                </a:solidFill>
                <a:latin typeface="Courier New" panose="02070309020205020404" pitchFamily="49" charset="0"/>
              </a:rPr>
              <a:t>sgd</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theta,x,y,lr,it</a:t>
            </a:r>
            <a:r>
              <a:rPr lang="en-US" sz="1400" b="0" i="0" u="none" strike="noStrike" baseline="0">
                <a:solidFill>
                  <a:srgbClr val="000000"/>
                </a:solidFill>
                <a:latin typeface="Courier New" panose="02070309020205020404" pitchFamily="49" charset="0"/>
              </a:rPr>
              <a:t>)</a:t>
            </a:r>
          </a:p>
          <a:p>
            <a:r>
              <a:rPr lang="en-US" sz="1400" b="0" i="0" u="none" strike="noStrike" baseline="0" err="1">
                <a:solidFill>
                  <a:srgbClr val="000000"/>
                </a:solidFill>
                <a:latin typeface="Courier New" panose="02070309020205020404" pitchFamily="49" charset="0"/>
              </a:rPr>
              <a:t>cost_hist</a:t>
            </a:r>
            <a:r>
              <a:rPr lang="en-US" sz="1400" b="0" i="0" u="none" strike="noStrike" baseline="0">
                <a:solidFill>
                  <a:srgbClr val="000000"/>
                </a:solidFill>
                <a:latin typeface="Courier New" panose="02070309020205020404" pitchFamily="49" charset="0"/>
              </a:rPr>
              <a:t> = zeros(it,1);</a:t>
            </a:r>
          </a:p>
          <a:p>
            <a:endParaRPr lang="it-IT" sz="1400" b="0" i="0" u="none" strike="noStrike" baseline="0">
              <a:solidFill>
                <a:srgbClr val="0E00FF"/>
              </a:solidFill>
              <a:latin typeface="Courier New" panose="02070309020205020404" pitchFamily="49" charset="0"/>
            </a:endParaRPr>
          </a:p>
          <a:p>
            <a:r>
              <a:rPr lang="it-IT" sz="1400" b="0" i="0" u="none" strike="noStrike" baseline="0">
                <a:solidFill>
                  <a:srgbClr val="0E00FF"/>
                </a:solidFill>
                <a:latin typeface="Courier New" panose="02070309020205020404" pitchFamily="49" charset="0"/>
              </a:rPr>
              <a:t>for</a:t>
            </a:r>
            <a:r>
              <a:rPr lang="it-IT" sz="1400" b="0" i="0" u="none" strike="noStrike" baseline="0">
                <a:solidFill>
                  <a:srgbClr val="000000"/>
                </a:solidFill>
                <a:latin typeface="Courier New" panose="02070309020205020404" pitchFamily="49" charset="0"/>
              </a:rPr>
              <a:t> n = 1 : </a:t>
            </a:r>
            <a:r>
              <a:rPr lang="it-IT" sz="1400" b="0" i="0" u="none" strike="noStrike" baseline="0" err="1">
                <a:solidFill>
                  <a:srgbClr val="000000"/>
                </a:solidFill>
                <a:latin typeface="Courier New" panose="02070309020205020404" pitchFamily="49" charset="0"/>
              </a:rPr>
              <a:t>it</a:t>
            </a:r>
            <a:endParaRPr lang="it-IT" sz="1400" b="0" i="0" u="none" strike="noStrike" baseline="0">
              <a:solidFill>
                <a:srgbClr val="000000"/>
              </a:solidFill>
              <a:latin typeface="Courier New" panose="02070309020205020404" pitchFamily="49" charset="0"/>
            </a:endParaRPr>
          </a:p>
          <a:p>
            <a:r>
              <a:rPr lang="it-IT" sz="1400" b="0" i="0" u="none" strike="noStrike" baseline="0">
                <a:solidFill>
                  <a:srgbClr val="000000"/>
                </a:solidFill>
                <a:latin typeface="Courier New" panose="02070309020205020404" pitchFamily="49" charset="0"/>
              </a:rPr>
              <a:t>    </a:t>
            </a:r>
            <a:r>
              <a:rPr lang="it-IT" sz="1400" b="0" i="0" u="none" strike="noStrike" baseline="0">
                <a:solidFill>
                  <a:srgbClr val="0E00FF"/>
                </a:solidFill>
                <a:latin typeface="Courier New" panose="02070309020205020404" pitchFamily="49" charset="0"/>
              </a:rPr>
              <a:t>for</a:t>
            </a:r>
            <a:r>
              <a:rPr lang="it-IT" sz="1400" b="0" i="0" u="none" strike="noStrike" baseline="0">
                <a:solidFill>
                  <a:srgbClr val="000000"/>
                </a:solidFill>
                <a:latin typeface="Courier New" panose="02070309020205020404" pitchFamily="49" charset="0"/>
              </a:rPr>
              <a:t> i = 1 : </a:t>
            </a:r>
            <a:r>
              <a:rPr lang="it-IT" sz="1400" b="0" i="0" u="none" strike="noStrike" baseline="0" err="1">
                <a:solidFill>
                  <a:srgbClr val="000000"/>
                </a:solidFill>
                <a:latin typeface="Courier New" panose="02070309020205020404" pitchFamily="49" charset="0"/>
              </a:rPr>
              <a:t>length</a:t>
            </a:r>
            <a:r>
              <a:rPr lang="it-IT" sz="1400" b="0" i="0" u="none" strike="noStrike" baseline="0">
                <a:solidFill>
                  <a:srgbClr val="000000"/>
                </a:solidFill>
                <a:latin typeface="Courier New" panose="02070309020205020404" pitchFamily="49" charset="0"/>
              </a:rPr>
              <a:t>(x)</a:t>
            </a:r>
          </a:p>
          <a:p>
            <a:r>
              <a:rPr lang="en-US" sz="1400" b="0" i="0" u="none" strike="noStrike" baseline="0">
                <a:solidFill>
                  <a:srgbClr val="000000"/>
                </a:solidFill>
                <a:latin typeface="Courier New" panose="02070309020205020404" pitchFamily="49" charset="0"/>
              </a:rPr>
              <a:t>        </a:t>
            </a:r>
            <a:r>
              <a:rPr lang="en-US" sz="1400" b="0" i="0" u="none" strike="noStrike" baseline="0">
                <a:solidFill>
                  <a:srgbClr val="0E00FF"/>
                </a:solidFill>
                <a:latin typeface="Courier New" panose="02070309020205020404" pitchFamily="49" charset="0"/>
              </a:rPr>
              <a:t>for</a:t>
            </a:r>
            <a:r>
              <a:rPr lang="en-US" sz="1400" b="0" i="0" u="none" strike="noStrike" baseline="0">
                <a:solidFill>
                  <a:srgbClr val="000000"/>
                </a:solidFill>
                <a:latin typeface="Courier New" panose="02070309020205020404" pitchFamily="49" charset="0"/>
              </a:rPr>
              <a:t> j = 1 : length(theta)</a:t>
            </a:r>
          </a:p>
          <a:p>
            <a:r>
              <a:rPr lang="sv-SE" sz="1400" b="0" i="0" u="none" strike="noStrike" baseline="0">
                <a:solidFill>
                  <a:srgbClr val="000000"/>
                </a:solidFill>
                <a:latin typeface="Courier New" panose="02070309020205020404" pitchFamily="49" charset="0"/>
              </a:rPr>
              <a:t>            theta(j) = theta(j) - lr * ( h(x(i,:),theta) -y(i) ) * x(i,j);</a:t>
            </a:r>
          </a:p>
          <a:p>
            <a:r>
              <a:rPr lang="it-IT" sz="1400" b="0" i="0" u="none" strike="noStrike" baseline="0">
                <a:solidFill>
                  <a:srgbClr val="000000"/>
                </a:solidFill>
                <a:latin typeface="Courier New" panose="02070309020205020404" pitchFamily="49" charset="0"/>
              </a:rPr>
              <a:t>        </a:t>
            </a:r>
            <a:r>
              <a:rPr lang="it-IT" sz="1400" b="0" i="0" u="none" strike="noStrike" baseline="0">
                <a:solidFill>
                  <a:srgbClr val="0E00FF"/>
                </a:solidFill>
                <a:latin typeface="Courier New" panose="02070309020205020404" pitchFamily="49" charset="0"/>
              </a:rPr>
              <a:t>end</a:t>
            </a:r>
          </a:p>
          <a:p>
            <a:r>
              <a:rPr lang="en-US" sz="1400" b="0" i="0" u="none" strike="noStrike" baseline="0">
                <a:solidFill>
                  <a:srgbClr val="000000"/>
                </a:solidFill>
                <a:latin typeface="Courier New" panose="02070309020205020404" pitchFamily="49" charset="0"/>
              </a:rPr>
              <a:t>        </a:t>
            </a:r>
            <a:r>
              <a:rPr lang="en-US" sz="1400" b="0" i="0" u="none" strike="noStrike" baseline="0" err="1">
                <a:solidFill>
                  <a:srgbClr val="000000"/>
                </a:solidFill>
                <a:latin typeface="Courier New" panose="02070309020205020404" pitchFamily="49" charset="0"/>
              </a:rPr>
              <a:t>cost_hist</a:t>
            </a:r>
            <a:r>
              <a:rPr lang="en-US" sz="1400" b="0" i="0" u="none" strike="noStrike" baseline="0">
                <a:solidFill>
                  <a:srgbClr val="000000"/>
                </a:solidFill>
                <a:latin typeface="Courier New" panose="02070309020205020404" pitchFamily="49" charset="0"/>
              </a:rPr>
              <a:t>(n) = </a:t>
            </a:r>
            <a:r>
              <a:rPr lang="en-US" sz="1400" b="0" i="0" u="none" strike="noStrike" baseline="0" err="1">
                <a:solidFill>
                  <a:srgbClr val="000000"/>
                </a:solidFill>
                <a:latin typeface="Courier New" panose="02070309020205020404" pitchFamily="49" charset="0"/>
              </a:rPr>
              <a:t>cost_func</a:t>
            </a:r>
            <a:r>
              <a:rPr lang="en-US" sz="1400" b="0" i="0" u="none" strike="noStrike" baseline="0">
                <a:solidFill>
                  <a:srgbClr val="000000"/>
                </a:solidFill>
                <a:latin typeface="Courier New" panose="02070309020205020404" pitchFamily="49" charset="0"/>
              </a:rPr>
              <a:t>(</a:t>
            </a:r>
            <a:r>
              <a:rPr lang="en-US" sz="1400" b="0" i="0" u="none" strike="noStrike" baseline="0" err="1">
                <a:solidFill>
                  <a:srgbClr val="000000"/>
                </a:solidFill>
                <a:latin typeface="Courier New" panose="02070309020205020404" pitchFamily="49" charset="0"/>
              </a:rPr>
              <a:t>theta,x,y</a:t>
            </a:r>
            <a:r>
              <a:rPr lang="en-US"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r>
              <a:rPr lang="it-IT" sz="1400" b="0" i="0" u="none" strike="noStrike" baseline="0">
                <a:solidFill>
                  <a:srgbClr val="0E00FF"/>
                </a:solidFill>
                <a:latin typeface="Courier New" panose="02070309020205020404" pitchFamily="49" charset="0"/>
              </a:rPr>
              <a:t>end</a:t>
            </a:r>
          </a:p>
          <a:p>
            <a:r>
              <a:rPr lang="it-IT" sz="1400" b="0" i="0" u="none" strike="noStrike" baseline="0">
                <a:solidFill>
                  <a:srgbClr val="0E00FF"/>
                </a:solidFill>
                <a:latin typeface="Courier New" panose="02070309020205020404" pitchFamily="49" charset="0"/>
              </a:rPr>
              <a:t>end</a:t>
            </a:r>
          </a:p>
          <a:p>
            <a:r>
              <a:rPr lang="it-IT" sz="1400" b="0" i="0" u="none" strike="noStrike" baseline="0">
                <a:solidFill>
                  <a:srgbClr val="0E00FF"/>
                </a:solidFill>
                <a:latin typeface="Courier New" panose="02070309020205020404" pitchFamily="49" charset="0"/>
              </a:rPr>
              <a:t>end</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3027B7CB-12F7-2F16-4872-26187E148F9B}"/>
                  </a:ext>
                </a:extLst>
              </p:cNvPr>
              <p:cNvSpPr txBox="1"/>
              <p:nvPr/>
            </p:nvSpPr>
            <p:spPr>
              <a:xfrm>
                <a:off x="618924" y="5081957"/>
                <a:ext cx="10670400" cy="64633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Tuttavia, accade che </a:t>
                </a:r>
                <a:r>
                  <a:rPr lang="it-IT" b="1" err="1">
                    <a:latin typeface="Arial" panose="020B0604020202020204" pitchFamily="34" charset="0"/>
                    <a:cs typeface="Arial" panose="020B0604020202020204" pitchFamily="34" charset="0"/>
                  </a:rPr>
                  <a:t>sgd</a:t>
                </a:r>
                <a:r>
                  <a:rPr lang="it-IT">
                    <a:latin typeface="Arial" panose="020B0604020202020204" pitchFamily="34" charset="0"/>
                    <a:cs typeface="Arial" panose="020B0604020202020204" pitchFamily="34" charset="0"/>
                  </a:rPr>
                  <a:t> spesso si avvicina al valore minimo di </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el-GR">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più velocemente, ma potrebbe non convergere mai al minimo assoluto, ma oscillare attorno a esso.</a:t>
                </a:r>
              </a:p>
            </p:txBody>
          </p:sp>
        </mc:Choice>
        <mc:Fallback xmlns="">
          <p:sp>
            <p:nvSpPr>
              <p:cNvPr id="2" name="CasellaDiTesto 1">
                <a:extLst>
                  <a:ext uri="{FF2B5EF4-FFF2-40B4-BE49-F238E27FC236}">
                    <a16:creationId xmlns:a16="http://schemas.microsoft.com/office/drawing/2014/main" id="{3027B7CB-12F7-2F16-4872-26187E148F9B}"/>
                  </a:ext>
                </a:extLst>
              </p:cNvPr>
              <p:cNvSpPr txBox="1">
                <a:spLocks noRot="1" noChangeAspect="1" noMove="1" noResize="1" noEditPoints="1" noAdjustHandles="1" noChangeArrowheads="1" noChangeShapeType="1" noTextEdit="1"/>
              </p:cNvSpPr>
              <p:nvPr/>
            </p:nvSpPr>
            <p:spPr>
              <a:xfrm>
                <a:off x="618924" y="5081957"/>
                <a:ext cx="10670400" cy="646331"/>
              </a:xfrm>
              <a:prstGeom prst="rect">
                <a:avLst/>
              </a:prstGeom>
              <a:blipFill>
                <a:blip r:embed="rId4"/>
                <a:stretch>
                  <a:fillRect l="-476" t="-5769" r="-476" b="-11538"/>
                </a:stretch>
              </a:blipFill>
            </p:spPr>
            <p:txBody>
              <a:bodyPr/>
              <a:lstStyle/>
              <a:p>
                <a:r>
                  <a:rPr lang="it-IT">
                    <a:noFill/>
                  </a:rPr>
                  <a:t> </a:t>
                </a:r>
              </a:p>
            </p:txBody>
          </p:sp>
        </mc:Fallback>
      </mc:AlternateContent>
    </p:spTree>
    <p:extLst>
      <p:ext uri="{BB962C8B-B14F-4D97-AF65-F5344CB8AC3E}">
        <p14:creationId xmlns:p14="http://schemas.microsoft.com/office/powerpoint/2010/main" val="968630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Discesa stocastica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(8/15)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C338B588-C903-D850-D733-CC616CB2A472}"/>
                  </a:ext>
                </a:extLst>
              </p:cNvPr>
              <p:cNvSpPr txBox="1"/>
              <p:nvPr/>
            </p:nvSpPr>
            <p:spPr>
              <a:xfrm>
                <a:off x="1959180" y="5623513"/>
                <a:ext cx="2694777" cy="387927"/>
              </a:xfrm>
              <a:prstGeom prst="rect">
                <a:avLst/>
              </a:prstGeom>
              <a:noFill/>
            </p:spPr>
            <p:txBody>
              <a:bodyPr wrap="none" rtlCol="0">
                <a:spAutoFit/>
              </a:bodyPr>
              <a:lstStyle/>
              <a:p>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predetta dal modello</a:t>
                </a:r>
              </a:p>
            </p:txBody>
          </p:sp>
        </mc:Choice>
        <mc:Fallback xmlns="">
          <p:sp>
            <p:nvSpPr>
              <p:cNvPr id="11" name="CasellaDiTesto 10">
                <a:extLst>
                  <a:ext uri="{FF2B5EF4-FFF2-40B4-BE49-F238E27FC236}">
                    <a16:creationId xmlns:a16="http://schemas.microsoft.com/office/drawing/2014/main" id="{C338B588-C903-D850-D733-CC616CB2A472}"/>
                  </a:ext>
                </a:extLst>
              </p:cNvPr>
              <p:cNvSpPr txBox="1">
                <a:spLocks noRot="1" noChangeAspect="1" noMove="1" noResize="1" noEditPoints="1" noAdjustHandles="1" noChangeArrowheads="1" noChangeShapeType="1" noTextEdit="1"/>
              </p:cNvSpPr>
              <p:nvPr/>
            </p:nvSpPr>
            <p:spPr>
              <a:xfrm>
                <a:off x="1959180" y="5623513"/>
                <a:ext cx="2694777" cy="387927"/>
              </a:xfrm>
              <a:prstGeom prst="rect">
                <a:avLst/>
              </a:prstGeom>
              <a:blipFill>
                <a:blip r:embed="rId4"/>
                <a:stretch>
                  <a:fillRect t="-3125" r="-939" b="-2187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3242CE0-5A3C-BB41-032F-A8035F68BE7F}"/>
                  </a:ext>
                </a:extLst>
              </p:cNvPr>
              <p:cNvSpPr txBox="1"/>
              <p:nvPr/>
            </p:nvSpPr>
            <p:spPr>
              <a:xfrm>
                <a:off x="6909229" y="5642108"/>
                <a:ext cx="3952557" cy="369332"/>
              </a:xfrm>
              <a:prstGeom prst="rect">
                <a:avLst/>
              </a:prstGeom>
              <a:noFill/>
            </p:spPr>
            <p:txBody>
              <a:bodyPr wrap="none" rtlCol="0">
                <a:spAutoFit/>
              </a:bodyPr>
              <a:lstStyle/>
              <a:p>
                <a:r>
                  <a:rPr lang="it-IT">
                    <a:latin typeface="Arial" panose="020B0604020202020204" pitchFamily="34" charset="0"/>
                    <a:cs typeface="Arial" panose="020B0604020202020204" pitchFamily="34" charset="0"/>
                  </a:rPr>
                  <a:t>Andamento della funzione costo </a:t>
                </a:r>
                <a14:m>
                  <m:oMath xmlns:m="http://schemas.openxmlformats.org/officeDocument/2006/math">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endParaRPr lang="it-IT">
                  <a:latin typeface="Arial" panose="020B0604020202020204" pitchFamily="34" charset="0"/>
                  <a:cs typeface="Arial" panose="020B0604020202020204" pitchFamily="34" charset="0"/>
                </a:endParaRPr>
              </a:p>
            </p:txBody>
          </p:sp>
        </mc:Choice>
        <mc:Fallback xmlns="">
          <p:sp>
            <p:nvSpPr>
              <p:cNvPr id="12" name="CasellaDiTesto 11">
                <a:extLst>
                  <a:ext uri="{FF2B5EF4-FFF2-40B4-BE49-F238E27FC236}">
                    <a16:creationId xmlns:a16="http://schemas.microsoft.com/office/drawing/2014/main" id="{43242CE0-5A3C-BB41-032F-A8035F68BE7F}"/>
                  </a:ext>
                </a:extLst>
              </p:cNvPr>
              <p:cNvSpPr txBox="1">
                <a:spLocks noRot="1" noChangeAspect="1" noMove="1" noResize="1" noEditPoints="1" noAdjustHandles="1" noChangeArrowheads="1" noChangeShapeType="1" noTextEdit="1"/>
              </p:cNvSpPr>
              <p:nvPr/>
            </p:nvSpPr>
            <p:spPr>
              <a:xfrm>
                <a:off x="6909229" y="5642108"/>
                <a:ext cx="3952557" cy="369332"/>
              </a:xfrm>
              <a:prstGeom prst="rect">
                <a:avLst/>
              </a:prstGeom>
              <a:blipFill>
                <a:blip r:embed="rId5"/>
                <a:stretch>
                  <a:fillRect l="-958" t="-6667" b="-23333"/>
                </a:stretch>
              </a:blipFill>
            </p:spPr>
            <p:txBody>
              <a:bodyPr/>
              <a:lstStyle/>
              <a:p>
                <a:r>
                  <a:rPr lang="it-IT">
                    <a:noFill/>
                  </a:rPr>
                  <a:t> </a:t>
                </a:r>
              </a:p>
            </p:txBody>
          </p:sp>
        </mc:Fallback>
      </mc:AlternateContent>
      <p:pic>
        <p:nvPicPr>
          <p:cNvPr id="6" name="Immagine 5">
            <a:extLst>
              <a:ext uri="{FF2B5EF4-FFF2-40B4-BE49-F238E27FC236}">
                <a16:creationId xmlns:a16="http://schemas.microsoft.com/office/drawing/2014/main" id="{A4D9E402-6390-0B64-4B52-56FCE1FD48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416" y="1925696"/>
            <a:ext cx="4896000" cy="3672000"/>
          </a:xfrm>
          <a:prstGeom prst="rect">
            <a:avLst/>
          </a:prstGeom>
        </p:spPr>
      </p:pic>
      <p:pic>
        <p:nvPicPr>
          <p:cNvPr id="3" name="Immagine 2">
            <a:extLst>
              <a:ext uri="{FF2B5EF4-FFF2-40B4-BE49-F238E27FC236}">
                <a16:creationId xmlns:a16="http://schemas.microsoft.com/office/drawing/2014/main" id="{43EC480C-784C-0D93-4E8A-BB248B592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7507" y="1925696"/>
            <a:ext cx="4896000" cy="3672000"/>
          </a:xfrm>
          <a:prstGeom prst="rect">
            <a:avLst/>
          </a:prstGeom>
        </p:spPr>
      </p:pic>
    </p:spTree>
    <p:extLst>
      <p:ext uri="{BB962C8B-B14F-4D97-AF65-F5344CB8AC3E}">
        <p14:creationId xmlns:p14="http://schemas.microsoft.com/office/powerpoint/2010/main" val="40190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Confronto Batch vs SGD</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(9/15)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3242CE0-5A3C-BB41-032F-A8035F68BE7F}"/>
                  </a:ext>
                </a:extLst>
              </p:cNvPr>
              <p:cNvSpPr txBox="1"/>
              <p:nvPr/>
            </p:nvSpPr>
            <p:spPr>
              <a:xfrm>
                <a:off x="621067" y="5705309"/>
                <a:ext cx="11275074" cy="369332"/>
              </a:xfrm>
              <a:prstGeom prst="rect">
                <a:avLst/>
              </a:prstGeom>
              <a:noFill/>
            </p:spPr>
            <p:txBody>
              <a:bodyPr wrap="none" rtlCol="0">
                <a:spAutoFit/>
              </a:bodyPr>
              <a:lstStyle/>
              <a:p>
                <a:r>
                  <a:rPr lang="it-IT">
                    <a:latin typeface="Arial" panose="020B0604020202020204" pitchFamily="34" charset="0"/>
                    <a:cs typeface="Arial" panose="020B0604020202020204" pitchFamily="34" charset="0"/>
                  </a:rPr>
                  <a:t>Confronto dell’andamento della funzione costo </a:t>
                </a:r>
                <a14:m>
                  <m:oMath xmlns:m="http://schemas.openxmlformats.org/officeDocument/2006/math">
                    <m:r>
                      <a:rPr lang="it-IT" i="1" smtClean="0">
                        <a:latin typeface="Cambria Math" panose="02040503050406030204" pitchFamily="18" charset="0"/>
                        <a:cs typeface="Arial" panose="020B0604020202020204" pitchFamily="34" charset="0"/>
                      </a:rPr>
                      <m:t>𝐽</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r>
                  <a:rPr lang="it-IT">
                    <a:latin typeface="Arial" panose="020B0604020202020204" pitchFamily="34" charset="0"/>
                    <a:cs typeface="Arial" panose="020B0604020202020204" pitchFamily="34" charset="0"/>
                  </a:rPr>
                  <a:t> nelle due varianti del metodo della discesa del gradiente</a:t>
                </a:r>
              </a:p>
            </p:txBody>
          </p:sp>
        </mc:Choice>
        <mc:Fallback xmlns="">
          <p:sp>
            <p:nvSpPr>
              <p:cNvPr id="12" name="CasellaDiTesto 11">
                <a:extLst>
                  <a:ext uri="{FF2B5EF4-FFF2-40B4-BE49-F238E27FC236}">
                    <a16:creationId xmlns:a16="http://schemas.microsoft.com/office/drawing/2014/main" id="{43242CE0-5A3C-BB41-032F-A8035F68BE7F}"/>
                  </a:ext>
                </a:extLst>
              </p:cNvPr>
              <p:cNvSpPr txBox="1">
                <a:spLocks noRot="1" noChangeAspect="1" noMove="1" noResize="1" noEditPoints="1" noAdjustHandles="1" noChangeArrowheads="1" noChangeShapeType="1" noTextEdit="1"/>
              </p:cNvSpPr>
              <p:nvPr/>
            </p:nvSpPr>
            <p:spPr>
              <a:xfrm>
                <a:off x="621067" y="5705309"/>
                <a:ext cx="11275074" cy="369332"/>
              </a:xfrm>
              <a:prstGeom prst="rect">
                <a:avLst/>
              </a:prstGeom>
              <a:blipFill>
                <a:blip r:embed="rId4"/>
                <a:stretch>
                  <a:fillRect l="-450" t="-10000" b="-26667"/>
                </a:stretch>
              </a:blipFill>
            </p:spPr>
            <p:txBody>
              <a:bodyPr/>
              <a:lstStyle/>
              <a:p>
                <a:r>
                  <a:rPr lang="it-IT">
                    <a:noFill/>
                  </a:rPr>
                  <a:t> </a:t>
                </a:r>
              </a:p>
            </p:txBody>
          </p:sp>
        </mc:Fallback>
      </mc:AlternateContent>
      <p:pic>
        <p:nvPicPr>
          <p:cNvPr id="9" name="Immagine 8">
            <a:extLst>
              <a:ext uri="{FF2B5EF4-FFF2-40B4-BE49-F238E27FC236}">
                <a16:creationId xmlns:a16="http://schemas.microsoft.com/office/drawing/2014/main" id="{F3E3F88F-AF35-55C3-DF07-735D2BDC91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6000" y="1387930"/>
            <a:ext cx="5760000" cy="4320000"/>
          </a:xfrm>
          <a:prstGeom prst="rect">
            <a:avLst/>
          </a:prstGeom>
        </p:spPr>
      </p:pic>
      <p:sp>
        <p:nvSpPr>
          <p:cNvPr id="13" name="Elemento grafico 2" descr="Freccia a destra con riempimento a tinta unita">
            <a:extLst>
              <a:ext uri="{FF2B5EF4-FFF2-40B4-BE49-F238E27FC236}">
                <a16:creationId xmlns:a16="http://schemas.microsoft.com/office/drawing/2014/main" id="{E610CBFA-5E3C-4B15-F60A-7C3FEFE43B96}"/>
              </a:ext>
            </a:extLst>
          </p:cNvPr>
          <p:cNvSpPr/>
          <p:nvPr/>
        </p:nvSpPr>
        <p:spPr>
          <a:xfrm rot="21259010">
            <a:off x="3568773" y="4859835"/>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15" name="Elemento grafico 2" descr="Freccia a destra con riempimento a tinta unita">
            <a:extLst>
              <a:ext uri="{FF2B5EF4-FFF2-40B4-BE49-F238E27FC236}">
                <a16:creationId xmlns:a16="http://schemas.microsoft.com/office/drawing/2014/main" id="{72EE2020-48D2-EF21-0CF4-3945AC9E0593}"/>
              </a:ext>
            </a:extLst>
          </p:cNvPr>
          <p:cNvSpPr/>
          <p:nvPr/>
        </p:nvSpPr>
        <p:spPr>
          <a:xfrm rot="7958517">
            <a:off x="6062946" y="4299509"/>
            <a:ext cx="837762" cy="323410"/>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10" name="CasellaDiTesto 9">
            <a:extLst>
              <a:ext uri="{FF2B5EF4-FFF2-40B4-BE49-F238E27FC236}">
                <a16:creationId xmlns:a16="http://schemas.microsoft.com/office/drawing/2014/main" id="{18B322A6-F46C-8606-E756-60D61CDF6A7E}"/>
              </a:ext>
            </a:extLst>
          </p:cNvPr>
          <p:cNvSpPr txBox="1"/>
          <p:nvPr/>
        </p:nvSpPr>
        <p:spPr>
          <a:xfrm>
            <a:off x="1648182" y="4725527"/>
            <a:ext cx="2146556" cy="830997"/>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La versione batch converge dopo 10 iterazioni</a:t>
            </a:r>
          </a:p>
        </p:txBody>
      </p:sp>
      <p:sp>
        <p:nvSpPr>
          <p:cNvPr id="16" name="CasellaDiTesto 15">
            <a:extLst>
              <a:ext uri="{FF2B5EF4-FFF2-40B4-BE49-F238E27FC236}">
                <a16:creationId xmlns:a16="http://schemas.microsoft.com/office/drawing/2014/main" id="{89A33E14-128D-324B-A3F9-3E9E2E5C2764}"/>
              </a:ext>
            </a:extLst>
          </p:cNvPr>
          <p:cNvSpPr txBox="1"/>
          <p:nvPr/>
        </p:nvSpPr>
        <p:spPr>
          <a:xfrm>
            <a:off x="6198048" y="3280160"/>
            <a:ext cx="2146556" cy="830997"/>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La versione stocastica converge dopo 25 iterazioni</a:t>
            </a:r>
          </a:p>
        </p:txBody>
      </p:sp>
      <p:sp>
        <p:nvSpPr>
          <p:cNvPr id="2" name="CasellaDiTesto 1">
            <a:extLst>
              <a:ext uri="{FF2B5EF4-FFF2-40B4-BE49-F238E27FC236}">
                <a16:creationId xmlns:a16="http://schemas.microsoft.com/office/drawing/2014/main" id="{671AD679-2D4B-6A89-8BFE-8FFE5B4B78A1}"/>
              </a:ext>
            </a:extLst>
          </p:cNvPr>
          <p:cNvSpPr txBox="1"/>
          <p:nvPr/>
        </p:nvSpPr>
        <p:spPr>
          <a:xfrm>
            <a:off x="8710716" y="1929177"/>
            <a:ext cx="2860217" cy="2308324"/>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In definitiva, poiché spesso la soluzione fornita da </a:t>
            </a:r>
            <a:r>
              <a:rPr lang="it-IT" b="1" dirty="0" err="1">
                <a:latin typeface="Arial" panose="020B0604020202020204" pitchFamily="34" charset="0"/>
                <a:cs typeface="Arial" panose="020B0604020202020204" pitchFamily="34" charset="0"/>
              </a:rPr>
              <a:t>sgd</a:t>
            </a:r>
            <a:r>
              <a:rPr lang="it-IT" dirty="0">
                <a:latin typeface="Arial" panose="020B0604020202020204" pitchFamily="34" charset="0"/>
                <a:cs typeface="Arial" panose="020B0604020202020204" pitchFamily="34" charset="0"/>
              </a:rPr>
              <a:t> è vicina all’ottimo, esso viene preferito alla versione batch quando la dimensione del dataset è elevata.</a:t>
            </a:r>
          </a:p>
        </p:txBody>
      </p:sp>
    </p:spTree>
    <p:extLst>
      <p:ext uri="{BB962C8B-B14F-4D97-AF65-F5344CB8AC3E}">
        <p14:creationId xmlns:p14="http://schemas.microsoft.com/office/powerpoint/2010/main" val="1684051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err="1">
                <a:latin typeface="Arial" panose="020B0604020202020204" pitchFamily="34" charset="0"/>
                <a:cs typeface="Arial" panose="020B0604020202020204" pitchFamily="34" charset="0"/>
              </a:rPr>
              <a:t>Normal</a:t>
            </a:r>
            <a:r>
              <a:rPr lang="it-IT" sz="4800" b="1">
                <a:latin typeface="Arial" panose="020B0604020202020204" pitchFamily="34" charset="0"/>
                <a:cs typeface="Arial" panose="020B0604020202020204" pitchFamily="34" charset="0"/>
              </a:rPr>
              <a:t> </a:t>
            </a:r>
            <a:r>
              <a:rPr lang="it-IT" sz="4800" b="1" err="1">
                <a:latin typeface="Arial" panose="020B0604020202020204" pitchFamily="34" charset="0"/>
                <a:cs typeface="Arial" panose="020B0604020202020204" pitchFamily="34" charset="0"/>
              </a:rPr>
              <a:t>Equations</a:t>
            </a:r>
            <a:endParaRPr lang="it-IT" sz="48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(10/15)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05937" y="1925696"/>
                <a:ext cx="10673862" cy="2626616"/>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Il metodo della discesa del gradiente non è l’unico metodo per minimizzare la funzione costo </a:t>
                </a:r>
                <a14:m>
                  <m:oMath xmlns:m="http://schemas.openxmlformats.org/officeDocument/2006/math">
                    <m:r>
                      <a:rPr lang="it-IT" i="1">
                        <a:latin typeface="Cambria Math" panose="02040503050406030204" pitchFamily="18" charset="0"/>
                        <a:cs typeface="Arial" panose="020B0604020202020204" pitchFamily="34" charset="0"/>
                      </a:rPr>
                      <m:t>𝐽</m:t>
                    </m:r>
                    <m:d>
                      <m:dPr>
                        <m:ctrlPr>
                          <a:rPr lang="it-IT" i="1">
                            <a:latin typeface="Cambria Math" panose="02040503050406030204" pitchFamily="18" charset="0"/>
                            <a:cs typeface="Arial" panose="020B0604020202020204" pitchFamily="34" charset="0"/>
                          </a:rPr>
                        </m:ctrlPr>
                      </m:dPr>
                      <m:e>
                        <m:r>
                          <a:rPr lang="it-IT" i="1">
                            <a:latin typeface="Cambria Math" panose="02040503050406030204" pitchFamily="18" charset="0"/>
                            <a:cs typeface="Arial" panose="020B0604020202020204" pitchFamily="34" charset="0"/>
                          </a:rPr>
                          <m:t>𝜃</m:t>
                        </m:r>
                      </m:e>
                    </m:d>
                  </m:oMath>
                </a14:m>
                <a:r>
                  <a:rPr lang="it-IT">
                    <a:latin typeface="Arial" panose="020B0604020202020204" pitchFamily="34" charset="0"/>
                    <a:cs typeface="Arial" panose="020B0604020202020204" pitchFamily="34" charset="0"/>
                  </a:rPr>
                  <a:t>. Infatti, è possibile </a:t>
                </a:r>
                <a:r>
                  <a:rPr lang="it-IT" b="1">
                    <a:latin typeface="Arial" panose="020B0604020202020204" pitchFamily="34" charset="0"/>
                    <a:cs typeface="Arial" panose="020B0604020202020204" pitchFamily="34" charset="0"/>
                  </a:rPr>
                  <a:t>ottenere la minimizzazione di tale funzione con metodi che non ricorrono ad algoritmi iterativi, ma che risolvono il problema all’esatto. </a:t>
                </a:r>
              </a:p>
              <a:p>
                <a:pPr algn="just"/>
                <a:r>
                  <a:rPr lang="it-IT">
                    <a:latin typeface="Arial" panose="020B0604020202020204" pitchFamily="34" charset="0"/>
                    <a:cs typeface="Arial" panose="020B0604020202020204" pitchFamily="34" charset="0"/>
                  </a:rPr>
                  <a:t>Questo metodo prende il nome di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 e minimizza </a:t>
                </a:r>
                <a:r>
                  <a:rPr lang="it-IT" i="1" err="1">
                    <a:latin typeface="Arial" panose="020B0604020202020204" pitchFamily="34" charset="0"/>
                    <a:cs typeface="Arial" panose="020B0604020202020204" pitchFamily="34" charset="0"/>
                  </a:rPr>
                  <a:t>J</a:t>
                </a:r>
                <a:r>
                  <a:rPr lang="it-IT">
                    <a:latin typeface="Arial" panose="020B0604020202020204" pitchFamily="34" charset="0"/>
                    <a:cs typeface="Arial" panose="020B0604020202020204" pitchFamily="34" charset="0"/>
                  </a:rPr>
                  <a:t> facendo uso delle derivate rispetto alle </a:t>
                </a:r>
                <a14:m>
                  <m:oMath xmlns:m="http://schemas.openxmlformats.org/officeDocument/2006/math">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oMath>
                </a14:m>
                <a:r>
                  <a:rPr lang="it-IT">
                    <a:latin typeface="Arial" panose="020B0604020202020204" pitchFamily="34" charset="0"/>
                    <a:cs typeface="Arial" panose="020B0604020202020204" pitchFamily="34" charset="0"/>
                  </a:rPr>
                  <a:t> e ponendole a zero. </a:t>
                </a:r>
                <a:r>
                  <a:rPr lang="it-IT" i="1">
                    <a:latin typeface="Arial" panose="020B0604020202020204" pitchFamily="34" charset="0"/>
                    <a:cs typeface="Arial" panose="020B0604020202020204" pitchFamily="34" charset="0"/>
                  </a:rPr>
                  <a:t>Tuttavia, al fine di evitare lunghi calcoli matriciali occorre introdurre alcune proprietà utili alla derivazione matriciale.</a:t>
                </a:r>
              </a:p>
              <a:p>
                <a:pPr algn="just"/>
                <a:r>
                  <a:rPr lang="it-IT">
                    <a:latin typeface="Arial" panose="020B0604020202020204" pitchFamily="34" charset="0"/>
                    <a:cs typeface="Arial" panose="020B0604020202020204" pitchFamily="34" charset="0"/>
                  </a:rPr>
                  <a:t>Per una funzione </a:t>
                </a:r>
                <a:r>
                  <a:rPr lang="it-IT" i="1" err="1">
                    <a:latin typeface="Arial" panose="020B0604020202020204" pitchFamily="34" charset="0"/>
                    <a:cs typeface="Arial" panose="020B0604020202020204" pitchFamily="34" charset="0"/>
                  </a:rPr>
                  <a:t>f</a:t>
                </a:r>
                <a:r>
                  <a:rPr lang="it-IT" i="1">
                    <a:latin typeface="Arial" panose="020B0604020202020204" pitchFamily="34" charset="0"/>
                    <a:cs typeface="Arial" panose="020B0604020202020204" pitchFamily="34" charset="0"/>
                  </a:rPr>
                  <a:t> : </a:t>
                </a:r>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𝑅</m:t>
                        </m:r>
                      </m:e>
                      <m:sup>
                        <m:r>
                          <a:rPr lang="it-IT" i="1">
                            <a:latin typeface="Cambria Math" panose="02040503050406030204" pitchFamily="18" charset="0"/>
                            <a:cs typeface="Arial" panose="020B0604020202020204" pitchFamily="34" charset="0"/>
                          </a:rPr>
                          <m:t>𝑚</m:t>
                        </m:r>
                        <m:r>
                          <a:rPr lang="it-IT" i="1">
                            <a:latin typeface="Cambria Math" panose="02040503050406030204" pitchFamily="18" charset="0"/>
                            <a:cs typeface="Arial" panose="020B0604020202020204" pitchFamily="34" charset="0"/>
                          </a:rPr>
                          <m:t> × </m:t>
                        </m:r>
                        <m:r>
                          <a:rPr lang="it-IT" i="1">
                            <a:latin typeface="Cambria Math" panose="02040503050406030204" pitchFamily="18" charset="0"/>
                            <a:cs typeface="Arial" panose="020B0604020202020204" pitchFamily="34" charset="0"/>
                          </a:rPr>
                          <m:t>𝑛</m:t>
                        </m:r>
                      </m:sup>
                    </m:sSup>
                  </m:oMath>
                </a14:m>
                <a:r>
                  <a:rPr lang="it-IT" i="1">
                    <a:latin typeface="Arial" panose="020B0604020202020204" pitchFamily="34" charset="0"/>
                    <a:cs typeface="Arial" panose="020B0604020202020204" pitchFamily="34" charset="0"/>
                  </a:rPr>
                  <a:t> → </a:t>
                </a:r>
                <a14:m>
                  <m:oMath xmlns:m="http://schemas.openxmlformats.org/officeDocument/2006/math">
                    <m:r>
                      <a:rPr lang="it-IT" i="1">
                        <a:latin typeface="Cambria Math" panose="02040503050406030204" pitchFamily="18" charset="0"/>
                        <a:cs typeface="Arial" panose="020B0604020202020204" pitchFamily="34" charset="0"/>
                      </a:rPr>
                      <m:t>𝑅</m:t>
                    </m:r>
                    <m:r>
                      <a:rPr lang="it-IT"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che è definita a partire dall’insieme delle matrici </a:t>
                </a:r>
                <a14:m>
                  <m:oMath xmlns:m="http://schemas.openxmlformats.org/officeDocument/2006/math">
                    <m:r>
                      <a:rPr lang="it-IT" b="0" i="1" smtClean="0">
                        <a:latin typeface="Cambria Math" panose="02040503050406030204" pitchFamily="18" charset="0"/>
                        <a:cs typeface="Arial" panose="020B0604020202020204" pitchFamily="34" charset="0"/>
                      </a:rPr>
                      <m:t>𝑚</m:t>
                    </m:r>
                    <m:r>
                      <a:rPr lang="it-IT" b="0" i="1" smtClean="0">
                        <a:latin typeface="Cambria Math" panose="02040503050406030204" pitchFamily="18" charset="0"/>
                        <a:cs typeface="Arial" panose="020B0604020202020204" pitchFamily="34" charset="0"/>
                      </a:rPr>
                      <m:t> × </m:t>
                    </m:r>
                    <m:r>
                      <a:rPr lang="it-IT" b="0" i="1" smtClean="0">
                        <a:latin typeface="Cambria Math" panose="02040503050406030204" pitchFamily="18" charset="0"/>
                        <a:cs typeface="Arial" panose="020B0604020202020204" pitchFamily="34" charset="0"/>
                      </a:rPr>
                      <m:t>𝑛</m:t>
                    </m:r>
                  </m:oMath>
                </a14:m>
                <a:r>
                  <a:rPr lang="it-IT">
                    <a:latin typeface="Arial" panose="020B0604020202020204" pitchFamily="34" charset="0"/>
                    <a:cs typeface="Arial" panose="020B0604020202020204" pitchFamily="34" charset="0"/>
                  </a:rPr>
                  <a:t> verso l’insieme dei numeri reali, definiamo la derivata di </a:t>
                </a:r>
                <a:r>
                  <a:rPr lang="it-IT" i="1" err="1">
                    <a:latin typeface="Arial" panose="020B0604020202020204" pitchFamily="34" charset="0"/>
                    <a:cs typeface="Arial" panose="020B0604020202020204" pitchFamily="34" charset="0"/>
                  </a:rPr>
                  <a:t>f</a:t>
                </a:r>
                <a:r>
                  <a:rPr lang="it-IT">
                    <a:latin typeface="Arial" panose="020B0604020202020204" pitchFamily="34" charset="0"/>
                    <a:cs typeface="Arial" panose="020B0604020202020204" pitchFamily="34" charset="0"/>
                  </a:rPr>
                  <a:t> rispetto alla matrice </a:t>
                </a:r>
                <a:r>
                  <a:rPr lang="it-IT" i="1">
                    <a:latin typeface="Arial" panose="020B0604020202020204" pitchFamily="34" charset="0"/>
                    <a:cs typeface="Arial" panose="020B0604020202020204" pitchFamily="34" charset="0"/>
                  </a:rPr>
                  <a:t>A</a:t>
                </a:r>
                <a:r>
                  <a:rPr lang="it-IT">
                    <a:latin typeface="Arial" panose="020B0604020202020204" pitchFamily="34" charset="0"/>
                    <a:cs typeface="Arial" panose="020B0604020202020204" pitchFamily="34" charset="0"/>
                  </a:rPr>
                  <a:t> come:</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05937" y="1925696"/>
                <a:ext cx="10673862" cy="2626616"/>
              </a:xfrm>
              <a:prstGeom prst="rect">
                <a:avLst/>
              </a:prstGeom>
              <a:blipFill>
                <a:blip r:embed="rId2"/>
                <a:stretch>
                  <a:fillRect l="-475" t="-962" r="-475"/>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6A7CEA85-6B69-731C-F6B0-C14245A4646E}"/>
              </a:ext>
            </a:extLst>
          </p:cNvPr>
          <p:cNvPicPr>
            <a:picLocks noChangeAspect="1"/>
          </p:cNvPicPr>
          <p:nvPr/>
        </p:nvPicPr>
        <p:blipFill>
          <a:blip r:embed="rId5"/>
          <a:stretch>
            <a:fillRect/>
          </a:stretch>
        </p:blipFill>
        <p:spPr>
          <a:xfrm>
            <a:off x="3810071" y="4394539"/>
            <a:ext cx="4220164" cy="1638529"/>
          </a:xfrm>
          <a:prstGeom prst="rect">
            <a:avLst/>
          </a:prstGeom>
        </p:spPr>
      </p:pic>
    </p:spTree>
    <p:extLst>
      <p:ext uri="{BB962C8B-B14F-4D97-AF65-F5344CB8AC3E}">
        <p14:creationId xmlns:p14="http://schemas.microsoft.com/office/powerpoint/2010/main" val="1570577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Derivazione matriciale – parte 1</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13932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Si introduce l’operatore </a:t>
                </a:r>
                <a:r>
                  <a:rPr lang="it-IT" b="1">
                    <a:latin typeface="Arial" panose="020B0604020202020204" pitchFamily="34" charset="0"/>
                    <a:cs typeface="Arial" panose="020B0604020202020204" pitchFamily="34" charset="0"/>
                  </a:rPr>
                  <a:t>traccia</a:t>
                </a:r>
                <a:r>
                  <a:rPr lang="it-IT">
                    <a:latin typeface="Arial" panose="020B0604020202020204" pitchFamily="34" charset="0"/>
                    <a:cs typeface="Arial" panose="020B0604020202020204" pitchFamily="34" charset="0"/>
                  </a:rPr>
                  <a:t>, scritto </a:t>
                </a:r>
                <a:r>
                  <a:rPr lang="it-IT" b="1">
                    <a:latin typeface="Arial" panose="020B0604020202020204" pitchFamily="34" charset="0"/>
                    <a:cs typeface="Arial" panose="020B0604020202020204" pitchFamily="34" charset="0"/>
                  </a:rPr>
                  <a:t>”</a:t>
                </a:r>
                <a:r>
                  <a:rPr lang="it-IT" b="1" err="1">
                    <a:latin typeface="Arial" panose="020B0604020202020204" pitchFamily="34" charset="0"/>
                    <a:cs typeface="Arial" panose="020B0604020202020204" pitchFamily="34" charset="0"/>
                  </a:rPr>
                  <a:t>tr</a:t>
                </a:r>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Questo operatore è definito rispetto ad una matrice A (quadrata) di dimensioni </a:t>
                </a:r>
                <a14:m>
                  <m:oMath xmlns:m="http://schemas.openxmlformats.org/officeDocument/2006/math">
                    <m:r>
                      <a:rPr lang="it-IT" b="0" i="1" smtClean="0">
                        <a:latin typeface="Cambria Math" panose="02040503050406030204" pitchFamily="18" charset="0"/>
                        <a:cs typeface="Arial" panose="020B0604020202020204" pitchFamily="34" charset="0"/>
                      </a:rPr>
                      <m:t>𝑛</m:t>
                    </m:r>
                    <m:r>
                      <a:rPr lang="it-IT" b="0" i="1" smtClean="0">
                        <a:latin typeface="Cambria Math" panose="02040503050406030204" pitchFamily="18" charset="0"/>
                        <a:cs typeface="Arial" panose="020B0604020202020204" pitchFamily="34" charset="0"/>
                      </a:rPr>
                      <m:t> × </m:t>
                    </m:r>
                    <m:r>
                      <a:rPr lang="it-IT" i="1">
                        <a:latin typeface="Cambria Math" panose="02040503050406030204" pitchFamily="18" charset="0"/>
                        <a:cs typeface="Arial" panose="020B0604020202020204" pitchFamily="34" charset="0"/>
                      </a:rPr>
                      <m:t>𝑛</m:t>
                    </m:r>
                  </m:oMath>
                </a14:m>
                <a:r>
                  <a:rPr lang="it-IT">
                    <a:latin typeface="Arial" panose="020B0604020202020204" pitchFamily="34" charset="0"/>
                    <a:cs typeface="Arial" panose="020B0604020202020204" pitchFamily="34" charset="0"/>
                  </a:rPr>
                  <a:t> </a:t>
                </a:r>
                <a:r>
                  <a:rPr lang="it-IT" b="1">
                    <a:latin typeface="Arial" panose="020B0604020202020204" pitchFamily="34" charset="0"/>
                    <a:cs typeface="Arial" panose="020B0604020202020204" pitchFamily="34" charset="0"/>
                  </a:rPr>
                  <a:t>come la sommatoria degli elementi sulla diagonale principale</a:t>
                </a:r>
                <a:r>
                  <a:rPr lang="it-IT">
                    <a:latin typeface="Arial" panose="020B0604020202020204" pitchFamily="34" charset="0"/>
                    <a:cs typeface="Arial" panose="020B0604020202020204" pitchFamily="34" charset="0"/>
                  </a:rPr>
                  <a:t>:</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Se la matrice A in questione è di dimensione</a:t>
                </a:r>
                <a14:m>
                  <m:oMath xmlns:m="http://schemas.openxmlformats.org/officeDocument/2006/math">
                    <m:r>
                      <a:rPr lang="it-IT" i="1">
                        <a:latin typeface="Cambria Math" panose="02040503050406030204" pitchFamily="18" charset="0"/>
                        <a:cs typeface="Arial" panose="020B0604020202020204" pitchFamily="34" charset="0"/>
                      </a:rPr>
                      <m:t> </m:t>
                    </m:r>
                    <m:r>
                      <a:rPr lang="it-IT" b="0" i="1" smtClean="0">
                        <a:latin typeface="Cambria Math" panose="02040503050406030204" pitchFamily="18" charset="0"/>
                        <a:cs typeface="Arial" panose="020B0604020202020204" pitchFamily="34" charset="0"/>
                      </a:rPr>
                      <m:t>1 </m:t>
                    </m:r>
                    <m:r>
                      <a:rPr lang="it-IT" i="1">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 1</m:t>
                    </m:r>
                  </m:oMath>
                </a14:m>
                <a:r>
                  <a:rPr lang="it-IT">
                    <a:latin typeface="Arial" panose="020B0604020202020204" pitchFamily="34" charset="0"/>
                    <a:cs typeface="Arial" panose="020B0604020202020204" pitchFamily="34" charset="0"/>
                  </a:rPr>
                  <a:t>, ovvero abbiamo che per un numero reale </a:t>
                </a:r>
                <a14:m>
                  <m:oMath xmlns:m="http://schemas.openxmlformats.org/officeDocument/2006/math">
                    <m:r>
                      <a:rPr lang="it-IT" b="1" i="1" dirty="0">
                        <a:latin typeface="Cambria Math" panose="02040503050406030204" pitchFamily="18" charset="0"/>
                        <a:cs typeface="Arial" panose="020B0604020202020204" pitchFamily="34" charset="0"/>
                      </a:rPr>
                      <m:t>𝒂</m:t>
                    </m:r>
                  </m:oMath>
                </a14:m>
                <a:r>
                  <a:rPr lang="it-IT">
                    <a:latin typeface="Arial" panose="020B0604020202020204" pitchFamily="34" charset="0"/>
                    <a:cs typeface="Arial" panose="020B0604020202020204" pitchFamily="34" charset="0"/>
                  </a:rPr>
                  <a:t> vale che </a:t>
                </a:r>
                <a14:m>
                  <m:oMath xmlns:m="http://schemas.openxmlformats.org/officeDocument/2006/math">
                    <m:r>
                      <a:rPr lang="it-IT" i="1" dirty="0" smtClean="0">
                        <a:latin typeface="Cambria Math" panose="02040503050406030204" pitchFamily="18" charset="0"/>
                        <a:cs typeface="Arial" panose="020B0604020202020204" pitchFamily="34" charset="0"/>
                      </a:rPr>
                      <m:t>𝑡𝑟</m:t>
                    </m:r>
                    <m:r>
                      <a:rPr lang="it-IT" b="1" i="1" dirty="0" smtClean="0">
                        <a:latin typeface="Cambria Math" panose="02040503050406030204" pitchFamily="18" charset="0"/>
                        <a:cs typeface="Arial" panose="020B0604020202020204" pitchFamily="34" charset="0"/>
                      </a:rPr>
                      <m:t>𝒂</m:t>
                    </m:r>
                    <m:r>
                      <a:rPr lang="it-IT" i="1" dirty="0" smtClean="0">
                        <a:latin typeface="Cambria Math" panose="02040503050406030204" pitchFamily="18" charset="0"/>
                        <a:cs typeface="Arial" panose="020B0604020202020204" pitchFamily="34" charset="0"/>
                      </a:rPr>
                      <m:t> = </m:t>
                    </m:r>
                    <m:r>
                      <a:rPr lang="it-IT" b="1" i="1" dirty="0" smtClean="0">
                        <a:latin typeface="Cambria Math" panose="02040503050406030204" pitchFamily="18" charset="0"/>
                        <a:cs typeface="Arial" panose="020B0604020202020204" pitchFamily="34" charset="0"/>
                      </a:rPr>
                      <m:t>𝒂</m:t>
                    </m:r>
                  </m:oMath>
                </a14:m>
                <a:r>
                  <a:rPr lang="it-IT">
                    <a:latin typeface="Arial" panose="020B0604020202020204" pitchFamily="34" charset="0"/>
                    <a:cs typeface="Arial" panose="020B0604020202020204" pitchFamily="34" charset="0"/>
                  </a:rPr>
                  <a:t>. La traccia di una matrice ha la proprietà che per due matrici A e B, il cui prodotto AB è una matrice quadrata, si può scrivere </a:t>
                </a:r>
                <a:r>
                  <a:rPr lang="it-IT" i="1" err="1">
                    <a:latin typeface="Arial" panose="020B0604020202020204" pitchFamily="34" charset="0"/>
                    <a:cs typeface="Arial" panose="020B0604020202020204" pitchFamily="34" charset="0"/>
                  </a:rPr>
                  <a:t>tr</a:t>
                </a:r>
                <a:r>
                  <a:rPr lang="it-IT" b="1" i="1" err="1">
                    <a:latin typeface="Arial" panose="020B0604020202020204" pitchFamily="34" charset="0"/>
                    <a:cs typeface="Arial" panose="020B0604020202020204" pitchFamily="34" charset="0"/>
                  </a:rPr>
                  <a:t>AB</a:t>
                </a:r>
                <a:r>
                  <a:rPr lang="it-IT" i="1">
                    <a:latin typeface="Arial" panose="020B0604020202020204" pitchFamily="34" charset="0"/>
                    <a:cs typeface="Arial" panose="020B0604020202020204" pitchFamily="34" charset="0"/>
                  </a:rPr>
                  <a:t> = </a:t>
                </a:r>
                <a:r>
                  <a:rPr lang="it-IT" i="1" err="1">
                    <a:latin typeface="Arial" panose="020B0604020202020204" pitchFamily="34" charset="0"/>
                    <a:cs typeface="Arial" panose="020B0604020202020204" pitchFamily="34" charset="0"/>
                  </a:rPr>
                  <a:t>tr</a:t>
                </a:r>
                <a:r>
                  <a:rPr lang="it-IT" b="1" i="1" err="1">
                    <a:latin typeface="Arial" panose="020B0604020202020204" pitchFamily="34" charset="0"/>
                    <a:cs typeface="Arial" panose="020B0604020202020204" pitchFamily="34" charset="0"/>
                  </a:rPr>
                  <a:t>BA</a:t>
                </a:r>
                <a:r>
                  <a:rPr lang="it-IT">
                    <a:latin typeface="Arial" panose="020B0604020202020204" pitchFamily="34" charset="0"/>
                    <a:cs typeface="Arial" panose="020B0604020202020204" pitchFamily="34" charset="0"/>
                  </a:rPr>
                  <a:t>. Come </a:t>
                </a:r>
                <a:r>
                  <a:rPr lang="it-IT" b="1">
                    <a:latin typeface="Arial" panose="020B0604020202020204" pitchFamily="34" charset="0"/>
                    <a:cs typeface="Arial" panose="020B0604020202020204" pitchFamily="34" charset="0"/>
                  </a:rPr>
                  <a:t>corollario</a:t>
                </a:r>
                <a:r>
                  <a:rPr lang="it-IT">
                    <a:latin typeface="Arial" panose="020B0604020202020204" pitchFamily="34" charset="0"/>
                    <a:cs typeface="Arial" panose="020B0604020202020204" pitchFamily="34" charset="0"/>
                  </a:rPr>
                  <a:t> di questa proprietà, abbiamo che:</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139321"/>
              </a:xfrm>
              <a:prstGeom prst="rect">
                <a:avLst/>
              </a:prstGeom>
              <a:blipFill>
                <a:blip r:embed="rId2"/>
                <a:stretch>
                  <a:fillRect l="-476" t="-806" r="-476"/>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1F823422-7D4D-5478-5361-4765AD9E6211}"/>
              </a:ext>
            </a:extLst>
          </p:cNvPr>
          <p:cNvPicPr>
            <a:picLocks noChangeAspect="1"/>
          </p:cNvPicPr>
          <p:nvPr/>
        </p:nvPicPr>
        <p:blipFill>
          <a:blip r:embed="rId5"/>
          <a:stretch>
            <a:fillRect/>
          </a:stretch>
        </p:blipFill>
        <p:spPr>
          <a:xfrm>
            <a:off x="4905209" y="2683579"/>
            <a:ext cx="2381582" cy="1143160"/>
          </a:xfrm>
          <a:prstGeom prst="rect">
            <a:avLst/>
          </a:prstGeom>
        </p:spPr>
      </p:pic>
      <p:pic>
        <p:nvPicPr>
          <p:cNvPr id="12" name="Immagine 11">
            <a:extLst>
              <a:ext uri="{FF2B5EF4-FFF2-40B4-BE49-F238E27FC236}">
                <a16:creationId xmlns:a16="http://schemas.microsoft.com/office/drawing/2014/main" id="{FEE409BB-1065-47B2-9FD5-A80D8D07C198}"/>
              </a:ext>
            </a:extLst>
          </p:cNvPr>
          <p:cNvPicPr>
            <a:picLocks noChangeAspect="1"/>
          </p:cNvPicPr>
          <p:nvPr/>
        </p:nvPicPr>
        <p:blipFill>
          <a:blip r:embed="rId6"/>
          <a:stretch>
            <a:fillRect/>
          </a:stretch>
        </p:blipFill>
        <p:spPr>
          <a:xfrm>
            <a:off x="3581400" y="4875652"/>
            <a:ext cx="6104854" cy="1029847"/>
          </a:xfrm>
          <a:prstGeom prst="rect">
            <a:avLst/>
          </a:prstGeom>
        </p:spPr>
      </p:pic>
    </p:spTree>
    <p:extLst>
      <p:ext uri="{BB962C8B-B14F-4D97-AF65-F5344CB8AC3E}">
        <p14:creationId xmlns:p14="http://schemas.microsoft.com/office/powerpoint/2010/main" val="1886566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AA09F196-DE24-B5C0-F801-B435DE8FBAD9}"/>
              </a:ext>
            </a:extLst>
          </p:cNvPr>
          <p:cNvPicPr>
            <a:picLocks noChangeAspect="1"/>
          </p:cNvPicPr>
          <p:nvPr/>
        </p:nvPicPr>
        <p:blipFill>
          <a:blip r:embed="rId2"/>
          <a:stretch>
            <a:fillRect/>
          </a:stretch>
        </p:blipFill>
        <p:spPr>
          <a:xfrm>
            <a:off x="4091835" y="2394046"/>
            <a:ext cx="3328140" cy="1619812"/>
          </a:xfrm>
          <a:prstGeom prst="rect">
            <a:avLst/>
          </a:prstGeom>
        </p:spPr>
      </p:pic>
      <p:pic>
        <p:nvPicPr>
          <p:cNvPr id="11" name="Immagine 10">
            <a:extLst>
              <a:ext uri="{FF2B5EF4-FFF2-40B4-BE49-F238E27FC236}">
                <a16:creationId xmlns:a16="http://schemas.microsoft.com/office/drawing/2014/main" id="{4B33EAB7-3BB6-6C4E-DF1B-426BF35D8AD7}"/>
              </a:ext>
            </a:extLst>
          </p:cNvPr>
          <p:cNvPicPr>
            <a:picLocks noChangeAspect="1"/>
          </p:cNvPicPr>
          <p:nvPr/>
        </p:nvPicPr>
        <p:blipFill>
          <a:blip r:embed="rId3"/>
          <a:stretch>
            <a:fillRect/>
          </a:stretch>
        </p:blipFill>
        <p:spPr>
          <a:xfrm>
            <a:off x="3748047" y="4296536"/>
            <a:ext cx="4401498" cy="1975673"/>
          </a:xfrm>
          <a:prstGeom prst="rect">
            <a:avLst/>
          </a:prstGeom>
        </p:spPr>
      </p:pic>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Derivazione matriciale – parte 2</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585323"/>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Oltre alla proprietà di </a:t>
            </a:r>
            <a:r>
              <a:rPr lang="it-IT" b="1">
                <a:latin typeface="Arial" panose="020B0604020202020204" pitchFamily="34" charset="0"/>
                <a:cs typeface="Arial" panose="020B0604020202020204" pitchFamily="34" charset="0"/>
              </a:rPr>
              <a:t>permutazione ciclica </a:t>
            </a:r>
            <a:r>
              <a:rPr lang="it-IT">
                <a:latin typeface="Arial" panose="020B0604020202020204" pitchFamily="34" charset="0"/>
                <a:cs typeface="Arial" panose="020B0604020202020204" pitchFamily="34" charset="0"/>
              </a:rPr>
              <a:t>dell’operatore traccia di una matrice, occorre introdurre anche le seguenti proprietà:</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Si enunciano adesso alcune proprietà relative alla derivazione matriciale, in particolare, abbiamo che:</a:t>
            </a:r>
          </a:p>
          <a:p>
            <a:pPr algn="just"/>
            <a:endParaRPr lang="it-IT">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42479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523768"/>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Un algoritmo di Machine Learning è un algoritmo in grado di apprendere dai dati e attraverso l’esperienza è possibile supportare processi con l’obiettivo di prevedere eventi che potrebbero accadere in futuro, cosa non da poco se ragioniamo in termini di performance aziendali e non.</a:t>
            </a:r>
          </a:p>
          <a:p>
            <a:endParaRPr lang="it-IT" sz="2000">
              <a:latin typeface="Arial" panose="020B0604020202020204" pitchFamily="34" charset="0"/>
              <a:cs typeface="Arial" panose="020B0604020202020204" pitchFamily="34" charset="0"/>
            </a:endParaRPr>
          </a:p>
          <a:p>
            <a:pPr algn="ctr"/>
            <a:r>
              <a:rPr lang="it-IT" sz="2000" i="1">
                <a:latin typeface="Arial" panose="020B0604020202020204" pitchFamily="34" charset="0"/>
                <a:cs typeface="Arial" panose="020B0604020202020204" pitchFamily="34" charset="0"/>
              </a:rPr>
              <a:t>Come nella vita, anche in queste situazioni prevale la </a:t>
            </a:r>
            <a:r>
              <a:rPr lang="it-IT" sz="2000" b="1" i="1">
                <a:latin typeface="Arial" panose="020B0604020202020204" pitchFamily="34" charset="0"/>
                <a:cs typeface="Arial" panose="020B0604020202020204" pitchFamily="34" charset="0"/>
              </a:rPr>
              <a:t>logica</a:t>
            </a:r>
            <a:r>
              <a:rPr lang="it-IT" sz="2000" i="1">
                <a:latin typeface="Arial" panose="020B0604020202020204" pitchFamily="34" charset="0"/>
                <a:cs typeface="Arial" panose="020B0604020202020204" pitchFamily="34" charset="0"/>
              </a:rPr>
              <a:t> che </a:t>
            </a:r>
          </a:p>
          <a:p>
            <a:pPr algn="ctr"/>
            <a:r>
              <a:rPr lang="it-IT" sz="2400" b="1" i="1">
                <a:latin typeface="Arial" panose="020B0604020202020204" pitchFamily="34" charset="0"/>
                <a:cs typeface="Arial" panose="020B0604020202020204" pitchFamily="34" charset="0"/>
              </a:rPr>
              <a:t>«prevedere è meglio che curare», </a:t>
            </a:r>
          </a:p>
          <a:p>
            <a:pPr algn="ctr"/>
            <a:r>
              <a:rPr lang="it-IT" sz="2000" i="1">
                <a:latin typeface="Arial" panose="020B0604020202020204" pitchFamily="34" charset="0"/>
                <a:cs typeface="Arial" panose="020B0604020202020204" pitchFamily="34" charset="0"/>
              </a:rPr>
              <a:t>per evitare di dover sostenere maggiori costi in caso di complicanze non pianificate e di incorrere in situazioni non recuperabili.</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81619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A5A04E05-1E3D-3657-CCD7-4785B9B1DF20}"/>
              </a:ext>
            </a:extLst>
          </p:cNvPr>
          <p:cNvPicPr>
            <a:picLocks noChangeAspect="1"/>
          </p:cNvPicPr>
          <p:nvPr/>
        </p:nvPicPr>
        <p:blipFill>
          <a:blip r:embed="rId2"/>
          <a:stretch>
            <a:fillRect/>
          </a:stretch>
        </p:blipFill>
        <p:spPr>
          <a:xfrm>
            <a:off x="3915614" y="3104227"/>
            <a:ext cx="3437686" cy="1979542"/>
          </a:xfrm>
          <a:prstGeom prst="rect">
            <a:avLst/>
          </a:prstGeom>
        </p:spPr>
      </p:pic>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a:latin typeface="Arial" panose="020B0604020202020204" pitchFamily="34" charset="0"/>
                <a:cs typeface="Arial" panose="020B0604020202020204" pitchFamily="34" charset="0"/>
              </a:rPr>
              <a:t>Metodo dei minimi quadrati rivisitato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1200329"/>
              </a:xfrm>
              <a:prstGeom prst="rect">
                <a:avLst/>
              </a:prstGeom>
              <a:noFill/>
            </p:spPr>
            <p:txBody>
              <a:bodyPr wrap="square" rtlCol="0">
                <a:spAutoFit/>
              </a:bodyPr>
              <a:lstStyle/>
              <a:p>
                <a:pPr algn="just"/>
                <a:r>
                  <a:rPr lang="it-IT" b="1">
                    <a:latin typeface="Arial" panose="020B0604020202020204" pitchFamily="34" charset="0"/>
                    <a:cs typeface="Arial" panose="020B0604020202020204" pitchFamily="34" charset="0"/>
                  </a:rPr>
                  <a:t>Attraverso le proprietà illustrate nelle slide precedenti</a:t>
                </a:r>
                <a:r>
                  <a:rPr lang="it-IT">
                    <a:latin typeface="Arial" panose="020B0604020202020204" pitchFamily="34" charset="0"/>
                    <a:cs typeface="Arial" panose="020B0604020202020204" pitchFamily="34" charset="0"/>
                  </a:rPr>
                  <a:t>, si è adesso in grado di procedere alla ricerca in forma chiusa dei valori di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che minimizzano la funzione costo </a:t>
                </a:r>
                <a14:m>
                  <m:oMath xmlns:m="http://schemas.openxmlformats.org/officeDocument/2006/math">
                    <m:r>
                      <a:rPr lang="it-IT" i="1" dirty="0" smtClean="0">
                        <a:latin typeface="Cambria Math" panose="02040503050406030204" pitchFamily="18" charset="0"/>
                        <a:cs typeface="Arial" panose="020B0604020202020204" pitchFamily="34" charset="0"/>
                      </a:rPr>
                      <m:t>𝐽</m:t>
                    </m:r>
                    <m:r>
                      <a:rPr lang="it-IT" i="1" dirty="0" smtClean="0">
                        <a:latin typeface="Cambria Math" panose="02040503050406030204" pitchFamily="18" charset="0"/>
                        <a:cs typeface="Arial" panose="020B0604020202020204" pitchFamily="34" charset="0"/>
                      </a:rPr>
                      <m:t>(</m:t>
                    </m:r>
                    <m:r>
                      <a:rPr lang="it-IT" i="1">
                        <a:latin typeface="Cambria Math" panose="02040503050406030204" pitchFamily="18" charset="0"/>
                        <a:cs typeface="Arial" panose="020B0604020202020204" pitchFamily="34" charset="0"/>
                      </a:rPr>
                      <m:t>𝜃</m:t>
                    </m:r>
                    <m:r>
                      <a:rPr lang="it-IT" i="1" dirty="0" smtClean="0">
                        <a:latin typeface="Cambria Math" panose="02040503050406030204" pitchFamily="18" charset="0"/>
                        <a:cs typeface="Arial" panose="020B0604020202020204" pitchFamily="34" charset="0"/>
                      </a:rPr>
                      <m:t>)</m:t>
                    </m:r>
                  </m:oMath>
                </a14:m>
                <a:r>
                  <a:rPr lang="it-IT">
                    <a:latin typeface="Arial" panose="020B0604020202020204" pitchFamily="34" charset="0"/>
                    <a:cs typeface="Arial" panose="020B0604020202020204" pitchFamily="34" charset="0"/>
                  </a:rPr>
                  <a:t>, che deve essere ridefinita in forma matriciale. A partire dal training set si definisce la matrice </a:t>
                </a:r>
                <a:r>
                  <a:rPr lang="it-IT" i="1">
                    <a:latin typeface="Arial" panose="020B0604020202020204" pitchFamily="34" charset="0"/>
                    <a:cs typeface="Arial" panose="020B0604020202020204" pitchFamily="34" charset="0"/>
                  </a:rPr>
                  <a:t>X</a:t>
                </a:r>
                <a:r>
                  <a:rPr lang="it-IT">
                    <a:latin typeface="Arial" panose="020B0604020202020204" pitchFamily="34" charset="0"/>
                    <a:cs typeface="Arial" panose="020B0604020202020204" pitchFamily="34" charset="0"/>
                  </a:rPr>
                  <a:t> di dimensione </a:t>
                </a:r>
                <a14:m>
                  <m:oMath xmlns:m="http://schemas.openxmlformats.org/officeDocument/2006/math">
                    <m:r>
                      <a:rPr lang="it-IT" i="1">
                        <a:latin typeface="Cambria Math" panose="02040503050406030204" pitchFamily="18" charset="0"/>
                        <a:cs typeface="Arial" panose="020B0604020202020204" pitchFamily="34" charset="0"/>
                      </a:rPr>
                      <m:t>𝑚</m:t>
                    </m:r>
                    <m:r>
                      <a:rPr lang="it-IT" i="1">
                        <a:latin typeface="Cambria Math" panose="02040503050406030204" pitchFamily="18" charset="0"/>
                        <a:cs typeface="Arial" panose="020B0604020202020204" pitchFamily="34" charset="0"/>
                      </a:rPr>
                      <m:t> × </m:t>
                    </m:r>
                    <m:r>
                      <a:rPr lang="it-IT" i="1">
                        <a:latin typeface="Cambria Math" panose="02040503050406030204" pitchFamily="18" charset="0"/>
                        <a:cs typeface="Arial" panose="020B0604020202020204" pitchFamily="34" charset="0"/>
                      </a:rPr>
                      <m:t>𝑛</m:t>
                    </m:r>
                  </m:oMath>
                </a14:m>
                <a:r>
                  <a:rPr lang="it-IT">
                    <a:latin typeface="Arial" panose="020B0604020202020204" pitchFamily="34" charset="0"/>
                    <a:cs typeface="Arial" panose="020B0604020202020204" pitchFamily="34" charset="0"/>
                  </a:rPr>
                  <a:t> che presenta sulle righe gli </a:t>
                </a:r>
                <a:r>
                  <a:rPr lang="it-IT" i="1">
                    <a:latin typeface="Arial" panose="020B0604020202020204" pitchFamily="34" charset="0"/>
                    <a:cs typeface="Arial" panose="020B0604020202020204" pitchFamily="34" charset="0"/>
                  </a:rPr>
                  <a:t>m</a:t>
                </a:r>
                <a:r>
                  <a:rPr lang="it-IT">
                    <a:latin typeface="Arial" panose="020B0604020202020204" pitchFamily="34" charset="0"/>
                    <a:cs typeface="Arial" panose="020B0604020202020204" pitchFamily="34" charset="0"/>
                  </a:rPr>
                  <a:t> esempi di training.</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1200329"/>
              </a:xfrm>
              <a:prstGeom prst="rect">
                <a:avLst/>
              </a:prstGeom>
              <a:blipFill>
                <a:blip r:embed="rId3"/>
                <a:stretch>
                  <a:fillRect l="-476" t="-2083" r="-476" b="-6250"/>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908182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50142A9C-D3DA-D953-C587-18DB82E65D22}"/>
              </a:ext>
            </a:extLst>
          </p:cNvPr>
          <p:cNvPicPr>
            <a:picLocks noChangeAspect="1"/>
          </p:cNvPicPr>
          <p:nvPr/>
        </p:nvPicPr>
        <p:blipFill>
          <a:blip r:embed="rId2"/>
          <a:stretch>
            <a:fillRect/>
          </a:stretch>
        </p:blipFill>
        <p:spPr>
          <a:xfrm>
            <a:off x="4774585" y="2302075"/>
            <a:ext cx="1716706" cy="201965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229795"/>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Si definisca, invece, il vettore y di dimensione </a:t>
                </a:r>
                <a14:m>
                  <m:oMath xmlns:m="http://schemas.openxmlformats.org/officeDocument/2006/math">
                    <m:r>
                      <a:rPr lang="it-IT" i="1">
                        <a:latin typeface="Cambria Math" panose="02040503050406030204" pitchFamily="18" charset="0"/>
                        <a:cs typeface="Arial" panose="020B0604020202020204" pitchFamily="34" charset="0"/>
                      </a:rPr>
                      <m:t>𝑚</m:t>
                    </m:r>
                    <m:r>
                      <a:rPr lang="it-IT" i="1">
                        <a:latin typeface="Cambria Math" panose="02040503050406030204" pitchFamily="18" charset="0"/>
                        <a:cs typeface="Arial" panose="020B0604020202020204" pitchFamily="34" charset="0"/>
                      </a:rPr>
                      <m:t> × 1</m:t>
                    </m:r>
                  </m:oMath>
                </a14:m>
                <a:r>
                  <a:rPr lang="it-IT">
                    <a:latin typeface="Arial" panose="020B0604020202020204" pitchFamily="34" charset="0"/>
                    <a:cs typeface="Arial" panose="020B0604020202020204" pitchFamily="34" charset="0"/>
                  </a:rPr>
                  <a:t> come il vettore contenente le variabili target corrispondenti agli m esempi di training.</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Poiché vale </a:t>
                </a:r>
                <a14:m>
                  <m:oMath xmlns:m="http://schemas.openxmlformats.org/officeDocument/2006/math">
                    <m:sSub>
                      <m:sSubPr>
                        <m:ctrlPr>
                          <a:rPr lang="sv-SE" i="1" smtClean="0">
                            <a:latin typeface="Cambria Math" panose="02040503050406030204" pitchFamily="18" charset="0"/>
                            <a:cs typeface="Arial" panose="020B0604020202020204" pitchFamily="34" charset="0"/>
                          </a:rPr>
                        </m:ctrlPr>
                      </m:sSubPr>
                      <m:e>
                        <m:r>
                          <a:rPr lang="sv-SE" i="1" smtClean="0">
                            <a:latin typeface="Cambria Math" panose="02040503050406030204" pitchFamily="18" charset="0"/>
                            <a:cs typeface="Arial" panose="020B0604020202020204" pitchFamily="34" charset="0"/>
                          </a:rPr>
                          <m:t>h</m:t>
                        </m:r>
                      </m:e>
                      <m:sub>
                        <m:r>
                          <a:rPr lang="sv-SE" i="1" smtClean="0">
                            <a:latin typeface="Cambria Math" panose="02040503050406030204" pitchFamily="18" charset="0"/>
                            <a:cs typeface="Arial" panose="020B0604020202020204" pitchFamily="34" charset="0"/>
                          </a:rPr>
                          <m:t>𝜃</m:t>
                        </m:r>
                      </m:sub>
                    </m:sSub>
                    <m:d>
                      <m:dPr>
                        <m:ctrlPr>
                          <a:rPr lang="sv-SE" i="1">
                            <a:latin typeface="Cambria Math" panose="02040503050406030204" pitchFamily="18" charset="0"/>
                            <a:cs typeface="Arial" panose="020B0604020202020204" pitchFamily="34" charset="0"/>
                          </a:rPr>
                        </m:ctrlPr>
                      </m:dPr>
                      <m:e>
                        <m:sSup>
                          <m:sSupPr>
                            <m:ctrlPr>
                              <a:rPr lang="sv-SE" i="1">
                                <a:latin typeface="Cambria Math" panose="02040503050406030204" pitchFamily="18" charset="0"/>
                                <a:cs typeface="Arial" panose="020B0604020202020204" pitchFamily="34" charset="0"/>
                              </a:rPr>
                            </m:ctrlPr>
                          </m:sSupPr>
                          <m:e>
                            <m:r>
                              <a:rPr lang="sv-SE" i="1">
                                <a:latin typeface="Cambria Math" panose="02040503050406030204" pitchFamily="18" charset="0"/>
                                <a:cs typeface="Arial" panose="020B0604020202020204" pitchFamily="34" charset="0"/>
                              </a:rPr>
                              <m:t>𝑥</m:t>
                            </m:r>
                          </m:e>
                          <m:sup>
                            <m:r>
                              <a:rPr lang="it-IT" i="1">
                                <a:latin typeface="Cambria Math" panose="02040503050406030204" pitchFamily="18" charset="0"/>
                                <a:cs typeface="Arial" panose="020B0604020202020204" pitchFamily="34" charset="0"/>
                              </a:rPr>
                              <m:t>(</m:t>
                            </m:r>
                            <m:r>
                              <a:rPr lang="it-IT" i="1">
                                <a:latin typeface="Cambria Math" panose="02040503050406030204" pitchFamily="18" charset="0"/>
                                <a:cs typeface="Arial" panose="020B0604020202020204" pitchFamily="34" charset="0"/>
                              </a:rPr>
                              <m:t>𝑖</m:t>
                            </m:r>
                            <m:r>
                              <a:rPr lang="it-IT" i="1">
                                <a:latin typeface="Cambria Math" panose="02040503050406030204" pitchFamily="18" charset="0"/>
                                <a:cs typeface="Arial" panose="020B0604020202020204" pitchFamily="34" charset="0"/>
                              </a:rPr>
                              <m:t>)</m:t>
                            </m:r>
                          </m:sup>
                        </m:sSup>
                      </m:e>
                    </m:d>
                    <m:r>
                      <a:rPr lang="sv-SE" i="1" smtClean="0">
                        <a:latin typeface="Cambria Math" panose="02040503050406030204" pitchFamily="18" charset="0"/>
                        <a:cs typeface="Arial" panose="020B0604020202020204" pitchFamily="34" charset="0"/>
                      </a:rPr>
                      <m:t>=</m:t>
                    </m:r>
                    <m:sSup>
                      <m:sSupPr>
                        <m:ctrlPr>
                          <a:rPr lang="sv-SE" i="1" smtClean="0">
                            <a:latin typeface="Cambria Math" panose="02040503050406030204" pitchFamily="18" charset="0"/>
                            <a:cs typeface="Arial" panose="020B0604020202020204" pitchFamily="34" charset="0"/>
                          </a:rPr>
                        </m:ctrlPr>
                      </m:sSupPr>
                      <m:e>
                        <m:d>
                          <m:dPr>
                            <m:ctrlPr>
                              <a:rPr lang="sv-SE" i="1" smtClean="0">
                                <a:latin typeface="Cambria Math" panose="02040503050406030204" pitchFamily="18" charset="0"/>
                                <a:cs typeface="Arial" panose="020B0604020202020204" pitchFamily="34" charset="0"/>
                              </a:rPr>
                            </m:ctrlPr>
                          </m:dPr>
                          <m:e>
                            <m:sSup>
                              <m:sSupPr>
                                <m:ctrlPr>
                                  <a:rPr lang="sv-SE" i="1" smtClean="0">
                                    <a:latin typeface="Cambria Math" panose="02040503050406030204" pitchFamily="18" charset="0"/>
                                    <a:cs typeface="Arial" panose="020B0604020202020204" pitchFamily="34" charset="0"/>
                                  </a:rPr>
                                </m:ctrlPr>
                              </m:sSupPr>
                              <m:e>
                                <m:r>
                                  <a:rPr lang="sv-SE" i="1" smtClean="0">
                                    <a:latin typeface="Cambria Math" panose="02040503050406030204" pitchFamily="18" charset="0"/>
                                    <a:cs typeface="Arial" panose="020B0604020202020204" pitchFamily="34" charset="0"/>
                                  </a:rPr>
                                  <m:t>𝑥</m:t>
                                </m:r>
                              </m:e>
                              <m:sup>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𝑖</m:t>
                                </m:r>
                                <m:r>
                                  <a:rPr lang="it-IT" b="0" i="1" smtClean="0">
                                    <a:latin typeface="Cambria Math" panose="02040503050406030204" pitchFamily="18" charset="0"/>
                                    <a:cs typeface="Arial" panose="020B0604020202020204" pitchFamily="34" charset="0"/>
                                  </a:rPr>
                                  <m:t>)</m:t>
                                </m:r>
                              </m:sup>
                            </m:sSup>
                          </m:e>
                        </m:d>
                      </m:e>
                      <m:sup>
                        <m:r>
                          <a:rPr lang="sv-SE" i="1" smtClean="0">
                            <a:latin typeface="Cambria Math" panose="02040503050406030204" pitchFamily="18" charset="0"/>
                            <a:cs typeface="Arial" panose="020B0604020202020204" pitchFamily="34" charset="0"/>
                          </a:rPr>
                          <m:t>𝑇</m:t>
                        </m:r>
                      </m:sup>
                    </m:sSup>
                    <m:r>
                      <a:rPr lang="sv-SE" i="1" smtClean="0">
                        <a:latin typeface="Cambria Math" panose="02040503050406030204" pitchFamily="18" charset="0"/>
                        <a:cs typeface="Arial" panose="020B0604020202020204" pitchFamily="34" charset="0"/>
                      </a:rPr>
                      <m:t>𝜃</m:t>
                    </m:r>
                    <m:r>
                      <a:rPr lang="sv-SE" i="1" smtClean="0">
                        <a:latin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si può facilmente </a:t>
                </a:r>
              </a:p>
              <a:p>
                <a:pPr algn="just"/>
                <a:r>
                  <a:rPr lang="it-IT">
                    <a:latin typeface="Arial" panose="020B0604020202020204" pitchFamily="34" charset="0"/>
                    <a:cs typeface="Arial" panose="020B0604020202020204" pitchFamily="34" charset="0"/>
                  </a:rPr>
                  <a:t>verificare che:</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229795"/>
              </a:xfrm>
              <a:prstGeom prst="rect">
                <a:avLst/>
              </a:prstGeom>
              <a:blipFill>
                <a:blip r:embed="rId3"/>
                <a:stretch>
                  <a:fillRect l="-476" t="-781" r="-476" b="-1953"/>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a:latin typeface="Arial" panose="020B0604020202020204" pitchFamily="34" charset="0"/>
                <a:cs typeface="Arial" panose="020B0604020202020204" pitchFamily="34" charset="0"/>
              </a:rPr>
              <a:t>Metodo dei minimi quadrati rivisitato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0B3A52AA-561E-DE19-7403-3BA9BD050975}"/>
              </a:ext>
            </a:extLst>
          </p:cNvPr>
          <p:cNvPicPr>
            <a:picLocks noChangeAspect="1"/>
          </p:cNvPicPr>
          <p:nvPr/>
        </p:nvPicPr>
        <p:blipFill>
          <a:blip r:embed="rId6"/>
          <a:stretch>
            <a:fillRect/>
          </a:stretch>
        </p:blipFill>
        <p:spPr>
          <a:xfrm>
            <a:off x="6426901" y="3429000"/>
            <a:ext cx="3767311" cy="2880000"/>
          </a:xfrm>
          <a:prstGeom prst="rect">
            <a:avLst/>
          </a:prstGeom>
        </p:spPr>
      </p:pic>
    </p:spTree>
    <p:extLst>
      <p:ext uri="{BB962C8B-B14F-4D97-AF65-F5344CB8AC3E}">
        <p14:creationId xmlns:p14="http://schemas.microsoft.com/office/powerpoint/2010/main" val="3319848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87739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A questo punto, usando il fatto che per un vettore </a:t>
                </a:r>
                <a:r>
                  <a:rPr lang="it-IT" i="1">
                    <a:latin typeface="Arial" panose="020B0604020202020204" pitchFamily="34" charset="0"/>
                    <a:cs typeface="Arial" panose="020B0604020202020204" pitchFamily="34" charset="0"/>
                  </a:rPr>
                  <a:t>z</a:t>
                </a:r>
                <a:r>
                  <a:rPr lang="it-IT">
                    <a:latin typeface="Arial" panose="020B0604020202020204" pitchFamily="34" charset="0"/>
                    <a:cs typeface="Arial" panose="020B0604020202020204" pitchFamily="34" charset="0"/>
                  </a:rPr>
                  <a:t> abbiamo che </a:t>
                </a:r>
                <a14:m>
                  <m:oMath xmlns:m="http://schemas.openxmlformats.org/officeDocument/2006/math">
                    <m:sSup>
                      <m:sSupPr>
                        <m:ctrlPr>
                          <a:rPr lang="pl-PL" b="1" i="1" smtClean="0">
                            <a:latin typeface="Cambria Math" panose="02040503050406030204" pitchFamily="18" charset="0"/>
                            <a:cs typeface="Arial" panose="020B0604020202020204" pitchFamily="34" charset="0"/>
                          </a:rPr>
                        </m:ctrlPr>
                      </m:sSupPr>
                      <m:e>
                        <m:r>
                          <a:rPr lang="pl-PL" b="1" i="1" smtClean="0">
                            <a:latin typeface="Cambria Math" panose="02040503050406030204" pitchFamily="18" charset="0"/>
                            <a:cs typeface="Arial" panose="020B0604020202020204" pitchFamily="34" charset="0"/>
                          </a:rPr>
                          <m:t>𝒛</m:t>
                        </m:r>
                      </m:e>
                      <m:sup>
                        <m:r>
                          <a:rPr lang="pl-PL" b="1" i="1" smtClean="0">
                            <a:latin typeface="Cambria Math" panose="02040503050406030204" pitchFamily="18" charset="0"/>
                            <a:cs typeface="Arial" panose="020B0604020202020204" pitchFamily="34" charset="0"/>
                          </a:rPr>
                          <m:t>𝑻</m:t>
                        </m:r>
                      </m:sup>
                    </m:sSup>
                    <m:r>
                      <a:rPr lang="pl-PL" b="1" i="1" smtClean="0">
                        <a:latin typeface="Cambria Math" panose="02040503050406030204" pitchFamily="18" charset="0"/>
                        <a:cs typeface="Arial" panose="020B0604020202020204" pitchFamily="34" charset="0"/>
                      </a:rPr>
                      <m:t>𝒛</m:t>
                    </m:r>
                    <m:r>
                      <a:rPr lang="pl-PL" b="1" i="1" smtClean="0">
                        <a:latin typeface="Cambria Math" panose="02040503050406030204" pitchFamily="18" charset="0"/>
                        <a:cs typeface="Arial" panose="020B0604020202020204" pitchFamily="34" charset="0"/>
                      </a:rPr>
                      <m:t>=</m:t>
                    </m:r>
                    <m:nary>
                      <m:naryPr>
                        <m:chr m:val="∑"/>
                        <m:supHide m:val="on"/>
                        <m:ctrlPr>
                          <a:rPr lang="pl-PL" b="1" i="1" smtClean="0">
                            <a:latin typeface="Cambria Math" panose="02040503050406030204" pitchFamily="18" charset="0"/>
                            <a:cs typeface="Arial" panose="020B0604020202020204" pitchFamily="34" charset="0"/>
                          </a:rPr>
                        </m:ctrlPr>
                      </m:naryPr>
                      <m:sub>
                        <m:r>
                          <m:rPr>
                            <m:brk m:alnAt="7"/>
                          </m:rPr>
                          <a:rPr lang="it-IT" b="1" i="1" smtClean="0">
                            <a:latin typeface="Cambria Math" panose="02040503050406030204" pitchFamily="18" charset="0"/>
                            <a:cs typeface="Arial" panose="020B0604020202020204" pitchFamily="34" charset="0"/>
                          </a:rPr>
                          <m:t>𝒊</m:t>
                        </m:r>
                      </m:sub>
                      <m:sup/>
                      <m:e>
                        <m:sSubSup>
                          <m:sSubSupPr>
                            <m:ctrlPr>
                              <a:rPr lang="pl-PL" b="1" i="1">
                                <a:latin typeface="Cambria Math" panose="02040503050406030204" pitchFamily="18" charset="0"/>
                                <a:cs typeface="Arial" panose="020B0604020202020204" pitchFamily="34" charset="0"/>
                              </a:rPr>
                            </m:ctrlPr>
                          </m:sSubSupPr>
                          <m:e>
                            <m:r>
                              <a:rPr lang="pl-PL" b="1" i="1">
                                <a:latin typeface="Cambria Math" panose="02040503050406030204" pitchFamily="18" charset="0"/>
                                <a:cs typeface="Arial" panose="020B0604020202020204" pitchFamily="34" charset="0"/>
                              </a:rPr>
                              <m:t>𝒛</m:t>
                            </m:r>
                          </m:e>
                          <m:sub>
                            <m:r>
                              <a:rPr lang="pl-PL" b="1" i="1">
                                <a:latin typeface="Cambria Math" panose="02040503050406030204" pitchFamily="18" charset="0"/>
                                <a:cs typeface="Arial" panose="020B0604020202020204" pitchFamily="34" charset="0"/>
                              </a:rPr>
                              <m:t>𝒊</m:t>
                            </m:r>
                          </m:sub>
                          <m:sup>
                            <m:r>
                              <a:rPr lang="pl-PL" b="1" i="1">
                                <a:latin typeface="Cambria Math" panose="02040503050406030204" pitchFamily="18" charset="0"/>
                                <a:cs typeface="Arial" panose="020B0604020202020204" pitchFamily="34" charset="0"/>
                              </a:rPr>
                              <m:t>𝟐</m:t>
                            </m:r>
                          </m:sup>
                        </m:sSubSup>
                      </m:e>
                    </m:nary>
                  </m:oMath>
                </a14:m>
                <a:r>
                  <a:rPr lang="it-IT">
                    <a:latin typeface="Arial" panose="020B0604020202020204" pitchFamily="34" charset="0"/>
                    <a:cs typeface="Arial" panose="020B0604020202020204" pitchFamily="34" charset="0"/>
                  </a:rPr>
                  <a:t>, si può riscrivere la funzione </a:t>
                </a:r>
                <a:r>
                  <a:rPr lang="it-IT" i="1">
                    <a:latin typeface="Arial" panose="020B0604020202020204" pitchFamily="34" charset="0"/>
                    <a:cs typeface="Arial" panose="020B0604020202020204" pitchFamily="34" charset="0"/>
                  </a:rPr>
                  <a:t>J(</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it-IT" i="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come:</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Combinando alcune delle proprietà della derivazione matriciale enunciate prima si ottiene che:</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877391"/>
              </a:xfrm>
              <a:prstGeom prst="rect">
                <a:avLst/>
              </a:prstGeom>
              <a:blipFill>
                <a:blip r:embed="rId2"/>
                <a:stretch>
                  <a:fillRect l="-476" t="-13596" r="-476"/>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a:latin typeface="Arial" panose="020B0604020202020204" pitchFamily="34" charset="0"/>
                <a:cs typeface="Arial" panose="020B0604020202020204" pitchFamily="34" charset="0"/>
              </a:rPr>
              <a:t>Metodo dei minimi quadrati rivisitato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B7A56C12-8665-9FD3-4D9E-D204E4067F92}"/>
              </a:ext>
            </a:extLst>
          </p:cNvPr>
          <p:cNvPicPr>
            <a:picLocks noChangeAspect="1"/>
          </p:cNvPicPr>
          <p:nvPr/>
        </p:nvPicPr>
        <p:blipFill>
          <a:blip r:embed="rId5"/>
          <a:stretch>
            <a:fillRect/>
          </a:stretch>
        </p:blipFill>
        <p:spPr>
          <a:xfrm>
            <a:off x="3316863" y="2584539"/>
            <a:ext cx="5558274" cy="1505895"/>
          </a:xfrm>
          <a:prstGeom prst="rect">
            <a:avLst/>
          </a:prstGeom>
        </p:spPr>
      </p:pic>
      <p:pic>
        <p:nvPicPr>
          <p:cNvPr id="9" name="Immagine 8">
            <a:extLst>
              <a:ext uri="{FF2B5EF4-FFF2-40B4-BE49-F238E27FC236}">
                <a16:creationId xmlns:a16="http://schemas.microsoft.com/office/drawing/2014/main" id="{FE1D939D-101E-8FD1-8D84-6526A25235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6000" y="4803087"/>
            <a:ext cx="4320000" cy="554863"/>
          </a:xfrm>
          <a:prstGeom prst="rect">
            <a:avLst/>
          </a:prstGeom>
        </p:spPr>
      </p:pic>
    </p:spTree>
    <p:extLst>
      <p:ext uri="{BB962C8B-B14F-4D97-AF65-F5344CB8AC3E}">
        <p14:creationId xmlns:p14="http://schemas.microsoft.com/office/powerpoint/2010/main" val="3134332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64633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Derivando </a:t>
                </a:r>
                <a:r>
                  <a:rPr lang="it-IT" i="1">
                    <a:latin typeface="Arial" panose="020B0604020202020204" pitchFamily="34" charset="0"/>
                    <a:cs typeface="Arial" panose="020B0604020202020204" pitchFamily="34" charset="0"/>
                  </a:rPr>
                  <a:t>J</a:t>
                </a:r>
                <a:r>
                  <a:rPr lang="it-IT">
                    <a:latin typeface="Arial" panose="020B0604020202020204" pitchFamily="34" charset="0"/>
                    <a:cs typeface="Arial" panose="020B0604020202020204" pitchFamily="34" charset="0"/>
                  </a:rPr>
                  <a:t> rispetto a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si ottiene la seguente espressione:</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646331"/>
              </a:xfrm>
              <a:prstGeom prst="rect">
                <a:avLst/>
              </a:prstGeom>
              <a:blipFill>
                <a:blip r:embed="rId2"/>
                <a:stretch>
                  <a:fillRect l="-476" t="-3846"/>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a:latin typeface="Arial" panose="020B0604020202020204" pitchFamily="34" charset="0"/>
                <a:cs typeface="Arial" panose="020B0604020202020204" pitchFamily="34" charset="0"/>
              </a:rPr>
              <a:t>Metodo dei minimi quadrati rivisitato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69035322-CF63-CA30-7CCB-8C06E285F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848" y="2458086"/>
            <a:ext cx="5040000" cy="3344225"/>
          </a:xfrm>
          <a:prstGeom prst="rect">
            <a:avLst/>
          </a:prstGeom>
        </p:spPr>
      </p:pic>
      <p:pic>
        <p:nvPicPr>
          <p:cNvPr id="10" name="Immagine 9">
            <a:extLst>
              <a:ext uri="{FF2B5EF4-FFF2-40B4-BE49-F238E27FC236}">
                <a16:creationId xmlns:a16="http://schemas.microsoft.com/office/drawing/2014/main" id="{D9964852-3647-7FA7-9CAB-0BE0E1C3990D}"/>
              </a:ext>
            </a:extLst>
          </p:cNvPr>
          <p:cNvPicPr>
            <a:picLocks noChangeAspect="1"/>
          </p:cNvPicPr>
          <p:nvPr/>
        </p:nvPicPr>
        <p:blipFill rotWithShape="1">
          <a:blip r:embed="rId6"/>
          <a:srcRect b="74072"/>
          <a:stretch/>
        </p:blipFill>
        <p:spPr>
          <a:xfrm>
            <a:off x="151106" y="4072959"/>
            <a:ext cx="3844053" cy="447366"/>
          </a:xfrm>
          <a:prstGeom prst="rect">
            <a:avLst/>
          </a:prstGeom>
        </p:spPr>
      </p:pic>
      <p:pic>
        <p:nvPicPr>
          <p:cNvPr id="11" name="Immagine 10">
            <a:extLst>
              <a:ext uri="{FF2B5EF4-FFF2-40B4-BE49-F238E27FC236}">
                <a16:creationId xmlns:a16="http://schemas.microsoft.com/office/drawing/2014/main" id="{53D67229-F2CF-91DA-7809-EEFE563C42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906" y="4546557"/>
            <a:ext cx="3543820" cy="455170"/>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1EA356FD-4A63-3AE8-C54B-44BA412C3ACE}"/>
                  </a:ext>
                </a:extLst>
              </p:cNvPr>
              <p:cNvSpPr txBox="1"/>
              <p:nvPr/>
            </p:nvSpPr>
            <p:spPr>
              <a:xfrm>
                <a:off x="434836" y="3119490"/>
                <a:ext cx="11464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b="0" i="1" dirty="0">
                          <a:latin typeface="Cambria Math" panose="02040503050406030204" pitchFamily="18" charset="0"/>
                          <a:cs typeface="Arial" panose="020B0604020202020204" pitchFamily="34" charset="0"/>
                        </a:rPr>
                        <m:t>𝑡𝑟𝑎</m:t>
                      </m:r>
                      <m:r>
                        <a:rPr lang="it-IT" b="0" i="1" dirty="0">
                          <a:latin typeface="Cambria Math" panose="02040503050406030204" pitchFamily="18" charset="0"/>
                          <a:cs typeface="Arial" panose="020B0604020202020204" pitchFamily="34" charset="0"/>
                        </a:rPr>
                        <m:t> = </m:t>
                      </m:r>
                      <m:r>
                        <a:rPr lang="it-IT" b="0" i="1" dirty="0">
                          <a:latin typeface="Cambria Math" panose="02040503050406030204" pitchFamily="18" charset="0"/>
                          <a:cs typeface="Arial" panose="020B0604020202020204" pitchFamily="34" charset="0"/>
                        </a:rPr>
                        <m:t>𝑎</m:t>
                      </m:r>
                    </m:oMath>
                  </m:oMathPara>
                </a14:m>
                <a:endParaRPr lang="it-IT"/>
              </a:p>
            </p:txBody>
          </p:sp>
        </mc:Choice>
        <mc:Fallback xmlns="">
          <p:sp>
            <p:nvSpPr>
              <p:cNvPr id="2" name="CasellaDiTesto 1">
                <a:extLst>
                  <a:ext uri="{FF2B5EF4-FFF2-40B4-BE49-F238E27FC236}">
                    <a16:creationId xmlns:a16="http://schemas.microsoft.com/office/drawing/2014/main" id="{1EA356FD-4A63-3AE8-C54B-44BA412C3ACE}"/>
                  </a:ext>
                </a:extLst>
              </p:cNvPr>
              <p:cNvSpPr txBox="1">
                <a:spLocks noRot="1" noChangeAspect="1" noMove="1" noResize="1" noEditPoints="1" noAdjustHandles="1" noChangeArrowheads="1" noChangeShapeType="1" noTextEdit="1"/>
              </p:cNvSpPr>
              <p:nvPr/>
            </p:nvSpPr>
            <p:spPr>
              <a:xfrm>
                <a:off x="434836" y="3119490"/>
                <a:ext cx="1146468" cy="369332"/>
              </a:xfrm>
              <a:prstGeom prst="rect">
                <a:avLst/>
              </a:prstGeom>
              <a:blipFill>
                <a:blip r:embed="rId8"/>
                <a:stretch>
                  <a:fillRect b="-16667"/>
                </a:stretch>
              </a:blipFill>
            </p:spPr>
            <p:txBody>
              <a:bodyPr/>
              <a:lstStyle/>
              <a:p>
                <a:r>
                  <a:rPr lang="it-IT">
                    <a:noFill/>
                  </a:rPr>
                  <a:t> </a:t>
                </a:r>
              </a:p>
            </p:txBody>
          </p:sp>
        </mc:Fallback>
      </mc:AlternateContent>
      <p:sp>
        <p:nvSpPr>
          <p:cNvPr id="12" name="Elemento grafico 2" descr="Freccia a destra con riempimento a tinta unita">
            <a:extLst>
              <a:ext uri="{FF2B5EF4-FFF2-40B4-BE49-F238E27FC236}">
                <a16:creationId xmlns:a16="http://schemas.microsoft.com/office/drawing/2014/main" id="{6A3EAB2F-53C4-81DF-AFB3-491ABBEDC483}"/>
              </a:ext>
            </a:extLst>
          </p:cNvPr>
          <p:cNvSpPr/>
          <p:nvPr/>
        </p:nvSpPr>
        <p:spPr>
          <a:xfrm>
            <a:off x="4141366" y="3190767"/>
            <a:ext cx="597273" cy="278638"/>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13" name="Elemento grafico 2" descr="Freccia a destra con riempimento a tinta unita">
            <a:extLst>
              <a:ext uri="{FF2B5EF4-FFF2-40B4-BE49-F238E27FC236}">
                <a16:creationId xmlns:a16="http://schemas.microsoft.com/office/drawing/2014/main" id="{51182901-9D0B-6F2F-1021-4CAB3C4C66B3}"/>
              </a:ext>
            </a:extLst>
          </p:cNvPr>
          <p:cNvSpPr/>
          <p:nvPr/>
        </p:nvSpPr>
        <p:spPr>
          <a:xfrm>
            <a:off x="4141367" y="4405617"/>
            <a:ext cx="597273" cy="278638"/>
          </a:xfrm>
          <a:custGeom>
            <a:avLst/>
            <a:gdLst>
              <a:gd name="connsiteX0" fmla="*/ 28575 w 837762"/>
              <a:gd name="connsiteY0" fmla="*/ 190395 h 323410"/>
              <a:gd name="connsiteX1" fmla="*/ 740655 w 837762"/>
              <a:gd name="connsiteY1" fmla="*/ 190395 h 323410"/>
              <a:gd name="connsiteX2" fmla="*/ 655930 w 837762"/>
              <a:gd name="connsiteY2" fmla="*/ 275120 h 323410"/>
              <a:gd name="connsiteX3" fmla="*/ 655930 w 837762"/>
              <a:gd name="connsiteY3" fmla="*/ 315125 h 323410"/>
              <a:gd name="connsiteX4" fmla="*/ 695935 w 837762"/>
              <a:gd name="connsiteY4" fmla="*/ 315125 h 323410"/>
              <a:gd name="connsiteX5" fmla="*/ 829189 w 837762"/>
              <a:gd name="connsiteY5" fmla="*/ 181832 h 323410"/>
              <a:gd name="connsiteX6" fmla="*/ 830142 w 837762"/>
              <a:gd name="connsiteY6" fmla="*/ 142780 h 323410"/>
              <a:gd name="connsiteX7" fmla="*/ 829189 w 837762"/>
              <a:gd name="connsiteY7" fmla="*/ 141827 h 323410"/>
              <a:gd name="connsiteX8" fmla="*/ 695906 w 837762"/>
              <a:gd name="connsiteY8" fmla="*/ 8573 h 323410"/>
              <a:gd name="connsiteX9" fmla="*/ 656854 w 837762"/>
              <a:gd name="connsiteY9" fmla="*/ 7620 h 323410"/>
              <a:gd name="connsiteX10" fmla="*/ 655901 w 837762"/>
              <a:gd name="connsiteY10" fmla="*/ 8573 h 323410"/>
              <a:gd name="connsiteX11" fmla="*/ 654949 w 837762"/>
              <a:gd name="connsiteY11" fmla="*/ 47625 h 323410"/>
              <a:gd name="connsiteX12" fmla="*/ 655901 w 837762"/>
              <a:gd name="connsiteY12" fmla="*/ 48578 h 323410"/>
              <a:gd name="connsiteX13" fmla="*/ 740626 w 837762"/>
              <a:gd name="connsiteY13" fmla="*/ 133350 h 323410"/>
              <a:gd name="connsiteX14" fmla="*/ 28575 w 837762"/>
              <a:gd name="connsiteY14" fmla="*/ 133350 h 323410"/>
              <a:gd name="connsiteX15" fmla="*/ 0 w 837762"/>
              <a:gd name="connsiteY15" fmla="*/ 161925 h 323410"/>
              <a:gd name="connsiteX16" fmla="*/ 28575 w 837762"/>
              <a:gd name="connsiteY16" fmla="*/ 190500 h 32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7762" h="323410">
                <a:moveTo>
                  <a:pt x="28575" y="190395"/>
                </a:moveTo>
                <a:lnTo>
                  <a:pt x="740655" y="190395"/>
                </a:lnTo>
                <a:lnTo>
                  <a:pt x="655930" y="275120"/>
                </a:lnTo>
                <a:cubicBezTo>
                  <a:pt x="644883" y="286167"/>
                  <a:pt x="644883" y="304078"/>
                  <a:pt x="655930" y="315125"/>
                </a:cubicBezTo>
                <a:cubicBezTo>
                  <a:pt x="666977" y="326172"/>
                  <a:pt x="684888" y="326172"/>
                  <a:pt x="695935" y="315125"/>
                </a:cubicBezTo>
                <a:lnTo>
                  <a:pt x="829189" y="181832"/>
                </a:lnTo>
                <a:cubicBezTo>
                  <a:pt x="840236" y="171311"/>
                  <a:pt x="840663" y="153827"/>
                  <a:pt x="830142" y="142780"/>
                </a:cubicBezTo>
                <a:cubicBezTo>
                  <a:pt x="829832" y="142455"/>
                  <a:pt x="829514" y="142137"/>
                  <a:pt x="829189" y="141827"/>
                </a:cubicBezTo>
                <a:lnTo>
                  <a:pt x="695906" y="8573"/>
                </a:lnTo>
                <a:cubicBezTo>
                  <a:pt x="685385" y="-2474"/>
                  <a:pt x="667901" y="-2901"/>
                  <a:pt x="656854" y="7620"/>
                </a:cubicBezTo>
                <a:cubicBezTo>
                  <a:pt x="656529" y="7930"/>
                  <a:pt x="656211" y="8248"/>
                  <a:pt x="655901" y="8573"/>
                </a:cubicBezTo>
                <a:cubicBezTo>
                  <a:pt x="644854" y="19094"/>
                  <a:pt x="644427" y="36578"/>
                  <a:pt x="654949" y="47625"/>
                </a:cubicBezTo>
                <a:cubicBezTo>
                  <a:pt x="655258" y="47950"/>
                  <a:pt x="655576" y="48268"/>
                  <a:pt x="655901" y="48578"/>
                </a:cubicBezTo>
                <a:lnTo>
                  <a:pt x="740626" y="133350"/>
                </a:lnTo>
                <a:lnTo>
                  <a:pt x="28575" y="133350"/>
                </a:lnTo>
                <a:cubicBezTo>
                  <a:pt x="12794" y="133350"/>
                  <a:pt x="0" y="146143"/>
                  <a:pt x="0" y="161925"/>
                </a:cubicBezTo>
                <a:cubicBezTo>
                  <a:pt x="0" y="177707"/>
                  <a:pt x="12794" y="190500"/>
                  <a:pt x="28575" y="190500"/>
                </a:cubicBezTo>
                <a:close/>
              </a:path>
            </a:pathLst>
          </a:custGeom>
          <a:solidFill>
            <a:srgbClr val="A2A1A1"/>
          </a:solidFill>
          <a:ln w="9525" cap="flat">
            <a:noFill/>
            <a:prstDash val="solid"/>
            <a:miter/>
          </a:ln>
        </p:spPr>
        <p:txBody>
          <a:bodyPr rtlCol="0" anchor="ctr"/>
          <a:lstStyle/>
          <a:p>
            <a:endParaRPr lang="it-IT"/>
          </a:p>
        </p:txBody>
      </p:sp>
      <p:sp>
        <p:nvSpPr>
          <p:cNvPr id="3" name="Parentesi graffa chiusa 2">
            <a:extLst>
              <a:ext uri="{FF2B5EF4-FFF2-40B4-BE49-F238E27FC236}">
                <a16:creationId xmlns:a16="http://schemas.microsoft.com/office/drawing/2014/main" id="{3A3C2DE2-A94E-9AED-B17C-85AC8ECE7322}"/>
              </a:ext>
            </a:extLst>
          </p:cNvPr>
          <p:cNvSpPr/>
          <p:nvPr/>
        </p:nvSpPr>
        <p:spPr>
          <a:xfrm>
            <a:off x="3822585" y="4088145"/>
            <a:ext cx="280076" cy="913581"/>
          </a:xfrm>
          <a:prstGeom prst="rightBrace">
            <a:avLst/>
          </a:prstGeom>
          <a:ln w="38100">
            <a:solidFill>
              <a:srgbClr val="A2A1A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19E21EB4-4E44-6C97-182D-408B40F7EF05}"/>
                  </a:ext>
                </a:extLst>
              </p:cNvPr>
              <p:cNvSpPr txBox="1"/>
              <p:nvPr/>
            </p:nvSpPr>
            <p:spPr>
              <a:xfrm>
                <a:off x="458664" y="5329989"/>
                <a:ext cx="3226204" cy="307777"/>
              </a:xfrm>
              <a:prstGeom prst="rect">
                <a:avLst/>
              </a:prstGeom>
              <a:noFill/>
            </p:spPr>
            <p:txBody>
              <a:bodyPr wrap="none" rtlCol="0">
                <a:spAutoFit/>
              </a:bodyPr>
              <a:lstStyle/>
              <a:p>
                <a:r>
                  <a:rPr lang="it-IT" sz="1400" b="0">
                    <a:latin typeface="Arial" panose="020B0604020202020204" pitchFamily="34" charset="0"/>
                    <a:cs typeface="Arial" panose="020B0604020202020204" pitchFamily="34" charset="0"/>
                  </a:rPr>
                  <a:t>Dove: </a:t>
                </a:r>
                <a14:m>
                  <m:oMath xmlns:m="http://schemas.openxmlformats.org/officeDocument/2006/math">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𝐴</m:t>
                        </m:r>
                      </m:e>
                      <m:sup>
                        <m:r>
                          <a:rPr lang="it-IT" sz="1400" b="0" i="1" dirty="0" smtClean="0">
                            <a:latin typeface="Cambria Math" panose="02040503050406030204" pitchFamily="18" charset="0"/>
                          </a:rPr>
                          <m:t>𝑇</m:t>
                        </m:r>
                      </m:sup>
                    </m:sSup>
                    <m:r>
                      <a:rPr lang="it-IT" sz="1400" i="1" dirty="0" smtClean="0">
                        <a:latin typeface="Cambria Math" panose="02040503050406030204" pitchFamily="18" charset="0"/>
                      </a:rPr>
                      <m:t> = </m:t>
                    </m:r>
                    <m:r>
                      <a:rPr lang="el-GR" sz="1400" i="1" dirty="0" smtClean="0">
                        <a:latin typeface="Cambria Math" panose="02040503050406030204" pitchFamily="18" charset="0"/>
                      </a:rPr>
                      <m:t>𝜃</m:t>
                    </m:r>
                    <m:r>
                      <a:rPr lang="el-GR" sz="1400" i="1" dirty="0" smtClean="0">
                        <a:latin typeface="Cambria Math" panose="02040503050406030204" pitchFamily="18" charset="0"/>
                      </a:rPr>
                      <m:t>, </m:t>
                    </m:r>
                    <m:r>
                      <a:rPr lang="it-IT" sz="1400" i="1" dirty="0" smtClean="0">
                        <a:latin typeface="Cambria Math" panose="02040503050406030204" pitchFamily="18" charset="0"/>
                      </a:rPr>
                      <m:t>𝐵</m:t>
                    </m:r>
                    <m:r>
                      <a:rPr lang="it-IT" sz="1400" i="1" dirty="0" smtClean="0">
                        <a:latin typeface="Cambria Math" panose="02040503050406030204" pitchFamily="18" charset="0"/>
                      </a:rPr>
                      <m:t> = </m:t>
                    </m:r>
                    <m:sSup>
                      <m:sSupPr>
                        <m:ctrlPr>
                          <a:rPr lang="it-IT" sz="1400" b="0" i="1" dirty="0" smtClean="0">
                            <a:latin typeface="Cambria Math" panose="02040503050406030204" pitchFamily="18" charset="0"/>
                          </a:rPr>
                        </m:ctrlPr>
                      </m:sSupPr>
                      <m:e>
                        <m:r>
                          <a:rPr lang="it-IT" sz="1400" i="1" dirty="0" smtClean="0">
                            <a:latin typeface="Cambria Math" panose="02040503050406030204" pitchFamily="18" charset="0"/>
                          </a:rPr>
                          <m:t>𝐵</m:t>
                        </m:r>
                      </m:e>
                      <m:sup>
                        <m:r>
                          <a:rPr lang="it-IT" sz="1400" b="0" i="1" dirty="0" smtClean="0">
                            <a:latin typeface="Cambria Math" panose="02040503050406030204" pitchFamily="18" charset="0"/>
                          </a:rPr>
                          <m:t>𝑇</m:t>
                        </m:r>
                      </m:sup>
                    </m:sSup>
                    <m:r>
                      <a:rPr lang="it-IT" sz="1400" i="1" dirty="0" smtClean="0">
                        <a:latin typeface="Cambria Math" panose="02040503050406030204" pitchFamily="18" charset="0"/>
                      </a:rPr>
                      <m:t>= </m:t>
                    </m:r>
                    <m:sSup>
                      <m:sSupPr>
                        <m:ctrlPr>
                          <a:rPr lang="it-IT" sz="1400" b="0" i="1" dirty="0" smtClean="0">
                            <a:latin typeface="Cambria Math" panose="02040503050406030204" pitchFamily="18" charset="0"/>
                          </a:rPr>
                        </m:ctrlPr>
                      </m:sSupPr>
                      <m:e>
                        <m:r>
                          <a:rPr lang="it-IT" sz="1400" i="1" dirty="0" smtClean="0">
                            <a:latin typeface="Cambria Math" panose="02040503050406030204" pitchFamily="18" charset="0"/>
                          </a:rPr>
                          <m:t>𝑋</m:t>
                        </m:r>
                      </m:e>
                      <m:sup>
                        <m:r>
                          <a:rPr lang="it-IT" sz="1400" b="0" i="1" dirty="0" smtClean="0">
                            <a:latin typeface="Cambria Math" panose="02040503050406030204" pitchFamily="18" charset="0"/>
                          </a:rPr>
                          <m:t>𝑇</m:t>
                        </m:r>
                      </m:sup>
                    </m:sSup>
                    <m:r>
                      <a:rPr lang="it-IT" sz="1400" i="1" dirty="0" smtClean="0">
                        <a:latin typeface="Cambria Math" panose="02040503050406030204" pitchFamily="18" charset="0"/>
                      </a:rPr>
                      <m:t>𝑋</m:t>
                    </m:r>
                    <m:r>
                      <a:rPr lang="it-IT" sz="1400" i="1" dirty="0" smtClean="0">
                        <a:latin typeface="Cambria Math" panose="02040503050406030204" pitchFamily="18" charset="0"/>
                      </a:rPr>
                      <m:t>, </m:t>
                    </m:r>
                    <m:r>
                      <a:rPr lang="it-IT" sz="1400" i="1" dirty="0" smtClean="0">
                        <a:latin typeface="Cambria Math" panose="02040503050406030204" pitchFamily="18" charset="0"/>
                      </a:rPr>
                      <m:t>𝐶</m:t>
                    </m:r>
                    <m:r>
                      <a:rPr lang="it-IT" sz="1400" i="1" dirty="0" smtClean="0">
                        <a:latin typeface="Cambria Math" panose="02040503050406030204" pitchFamily="18" charset="0"/>
                      </a:rPr>
                      <m:t> = </m:t>
                    </m:r>
                    <m:r>
                      <a:rPr lang="it-IT" sz="1400" i="1" dirty="0" smtClean="0">
                        <a:latin typeface="Cambria Math" panose="02040503050406030204" pitchFamily="18" charset="0"/>
                      </a:rPr>
                      <m:t>𝐼</m:t>
                    </m:r>
                  </m:oMath>
                </a14:m>
                <a:endParaRPr lang="it-IT" sz="1400">
                  <a:latin typeface="Arial" panose="020B0604020202020204" pitchFamily="34" charset="0"/>
                  <a:cs typeface="Arial" panose="020B0604020202020204" pitchFamily="34" charset="0"/>
                </a:endParaRPr>
              </a:p>
            </p:txBody>
          </p:sp>
        </mc:Choice>
        <mc:Fallback xmlns="">
          <p:sp>
            <p:nvSpPr>
              <p:cNvPr id="16" name="CasellaDiTesto 15">
                <a:extLst>
                  <a:ext uri="{FF2B5EF4-FFF2-40B4-BE49-F238E27FC236}">
                    <a16:creationId xmlns:a16="http://schemas.microsoft.com/office/drawing/2014/main" id="{19E21EB4-4E44-6C97-182D-408B40F7EF05}"/>
                  </a:ext>
                </a:extLst>
              </p:cNvPr>
              <p:cNvSpPr txBox="1">
                <a:spLocks noRot="1" noChangeAspect="1" noMove="1" noResize="1" noEditPoints="1" noAdjustHandles="1" noChangeArrowheads="1" noChangeShapeType="1" noTextEdit="1"/>
              </p:cNvSpPr>
              <p:nvPr/>
            </p:nvSpPr>
            <p:spPr>
              <a:xfrm>
                <a:off x="458664" y="5329989"/>
                <a:ext cx="3226204" cy="307777"/>
              </a:xfrm>
              <a:prstGeom prst="rect">
                <a:avLst/>
              </a:prstGeom>
              <a:blipFill>
                <a:blip r:embed="rId9"/>
                <a:stretch>
                  <a:fillRect l="-787" t="-3846" b="-15385"/>
                </a:stretch>
              </a:blipFill>
            </p:spPr>
            <p:txBody>
              <a:bodyPr/>
              <a:lstStyle/>
              <a:p>
                <a:r>
                  <a:rPr lang="it-IT">
                    <a:noFill/>
                  </a:rPr>
                  <a:t> </a:t>
                </a:r>
              </a:p>
            </p:txBody>
          </p:sp>
        </mc:Fallback>
      </mc:AlternateContent>
      <p:sp>
        <p:nvSpPr>
          <p:cNvPr id="17" name="CasellaDiTesto 16">
            <a:extLst>
              <a:ext uri="{FF2B5EF4-FFF2-40B4-BE49-F238E27FC236}">
                <a16:creationId xmlns:a16="http://schemas.microsoft.com/office/drawing/2014/main" id="{B7CDCB77-428B-7917-52CF-F3577F1D9CEC}"/>
              </a:ext>
            </a:extLst>
          </p:cNvPr>
          <p:cNvSpPr txBox="1"/>
          <p:nvPr/>
        </p:nvSpPr>
        <p:spPr>
          <a:xfrm>
            <a:off x="458664" y="2576763"/>
            <a:ext cx="1538366" cy="307777"/>
          </a:xfrm>
          <a:prstGeom prst="rect">
            <a:avLst/>
          </a:prstGeom>
          <a:noFill/>
        </p:spPr>
        <p:txBody>
          <a:bodyPr wrap="square" rtlCol="0">
            <a:spAutoFit/>
          </a:bodyPr>
          <a:lstStyle/>
          <a:p>
            <a:r>
              <a:rPr lang="it-IT" sz="1400" b="1" i="1" dirty="0">
                <a:latin typeface="Arial" panose="020B0604020202020204" pitchFamily="34" charset="0"/>
                <a:cs typeface="Arial" panose="020B0604020202020204" pitchFamily="34" charset="0"/>
              </a:rPr>
              <a:t>Proprietà usate</a:t>
            </a:r>
          </a:p>
        </p:txBody>
      </p:sp>
    </p:spTree>
    <p:extLst>
      <p:ext uri="{BB962C8B-B14F-4D97-AF65-F5344CB8AC3E}">
        <p14:creationId xmlns:p14="http://schemas.microsoft.com/office/powerpoint/2010/main" val="306643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40719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Per </a:t>
                </a:r>
                <a:r>
                  <a:rPr lang="it-IT" b="1">
                    <a:latin typeface="Arial" panose="020B0604020202020204" pitchFamily="34" charset="0"/>
                    <a:cs typeface="Arial" panose="020B0604020202020204" pitchFamily="34" charset="0"/>
                  </a:rPr>
                  <a:t>minimizzare la funzione costo </a:t>
                </a:r>
                <a:r>
                  <a:rPr lang="it-IT" i="1" err="1">
                    <a:latin typeface="Arial" panose="020B0604020202020204" pitchFamily="34" charset="0"/>
                    <a:cs typeface="Arial" panose="020B0604020202020204" pitchFamily="34" charset="0"/>
                  </a:rPr>
                  <a:t>J</a:t>
                </a:r>
                <a:r>
                  <a:rPr lang="it-IT" i="1">
                    <a:latin typeface="Arial" panose="020B0604020202020204" pitchFamily="34" charset="0"/>
                    <a:cs typeface="Arial" panose="020B0604020202020204" pitchFamily="34" charset="0"/>
                  </a:rPr>
                  <a:t>(</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it-IT" i="1">
                    <a:latin typeface="Arial" panose="020B0604020202020204" pitchFamily="34" charset="0"/>
                    <a:cs typeface="Arial" panose="020B0604020202020204" pitchFamily="34" charset="0"/>
                  </a:rPr>
                  <a:t>)</a:t>
                </a:r>
                <a:r>
                  <a:rPr lang="it-IT">
                    <a:latin typeface="Arial" panose="020B0604020202020204" pitchFamily="34" charset="0"/>
                    <a:cs typeface="Arial" panose="020B0604020202020204" pitchFamily="34" charset="0"/>
                  </a:rPr>
                  <a:t> si deve porre il gradiente uguale a zero, ottenendo così l’espressione delle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sSup>
                        <m:sSupPr>
                          <m:ctrlPr>
                            <a:rPr lang="fr-FR" sz="2000" b="1" i="1" smtClean="0">
                              <a:latin typeface="Cambria Math" panose="02040503050406030204" pitchFamily="18" charset="0"/>
                              <a:cs typeface="Arial" panose="020B0604020202020204" pitchFamily="34" charset="0"/>
                            </a:rPr>
                          </m:ctrlPr>
                        </m:sSupPr>
                        <m:e>
                          <m:r>
                            <a:rPr lang="fr-FR" sz="2000" b="1" i="1" smtClean="0">
                              <a:latin typeface="Cambria Math" panose="02040503050406030204" pitchFamily="18" charset="0"/>
                              <a:cs typeface="Arial" panose="020B0604020202020204" pitchFamily="34" charset="0"/>
                            </a:rPr>
                            <m:t>𝑿</m:t>
                          </m:r>
                        </m:e>
                        <m:sup>
                          <m:r>
                            <a:rPr lang="fr-FR" sz="2000" b="1" i="1" smtClean="0">
                              <a:latin typeface="Cambria Math" panose="02040503050406030204" pitchFamily="18" charset="0"/>
                              <a:cs typeface="Arial" panose="020B0604020202020204" pitchFamily="34" charset="0"/>
                            </a:rPr>
                            <m:t>𝑻</m:t>
                          </m:r>
                        </m:sup>
                      </m:sSup>
                      <m:r>
                        <a:rPr lang="fr-FR" sz="2000" b="1" i="1" smtClean="0">
                          <a:latin typeface="Cambria Math" panose="02040503050406030204" pitchFamily="18" charset="0"/>
                          <a:cs typeface="Arial" panose="020B0604020202020204" pitchFamily="34" charset="0"/>
                        </a:rPr>
                        <m:t>𝑿</m:t>
                      </m:r>
                      <m:r>
                        <a:rPr lang="fr-FR" sz="2000" b="1" i="1" smtClean="0">
                          <a:latin typeface="Cambria Math" panose="02040503050406030204" pitchFamily="18" charset="0"/>
                          <a:cs typeface="Arial" panose="020B0604020202020204" pitchFamily="34" charset="0"/>
                        </a:rPr>
                        <m:t> </m:t>
                      </m:r>
                      <m:r>
                        <a:rPr lang="fr-FR" sz="2000" b="1" i="1" smtClean="0">
                          <a:latin typeface="Cambria Math" panose="02040503050406030204" pitchFamily="18" charset="0"/>
                          <a:cs typeface="Arial" panose="020B0604020202020204" pitchFamily="34" charset="0"/>
                        </a:rPr>
                        <m:t>𝜽</m:t>
                      </m:r>
                      <m:r>
                        <a:rPr lang="fr-FR" sz="2000" b="1" i="1" smtClean="0">
                          <a:latin typeface="Cambria Math" panose="02040503050406030204" pitchFamily="18" charset="0"/>
                          <a:cs typeface="Arial" panose="020B0604020202020204" pitchFamily="34" charset="0"/>
                        </a:rPr>
                        <m:t>=</m:t>
                      </m:r>
                      <m:sSup>
                        <m:sSupPr>
                          <m:ctrlPr>
                            <a:rPr lang="fr-FR" sz="2000" b="1" i="1" smtClean="0">
                              <a:latin typeface="Cambria Math" panose="02040503050406030204" pitchFamily="18" charset="0"/>
                              <a:cs typeface="Arial" panose="020B0604020202020204" pitchFamily="34" charset="0"/>
                            </a:rPr>
                          </m:ctrlPr>
                        </m:sSupPr>
                        <m:e>
                          <m:r>
                            <a:rPr lang="fr-FR" sz="2000" b="1" i="1" smtClean="0">
                              <a:latin typeface="Cambria Math" panose="02040503050406030204" pitchFamily="18" charset="0"/>
                              <a:cs typeface="Arial" panose="020B0604020202020204" pitchFamily="34" charset="0"/>
                            </a:rPr>
                            <m:t>𝑿</m:t>
                          </m:r>
                        </m:e>
                        <m:sup>
                          <m:r>
                            <a:rPr lang="fr-FR" sz="2000" b="1" i="1" smtClean="0">
                              <a:latin typeface="Cambria Math" panose="02040503050406030204" pitchFamily="18" charset="0"/>
                              <a:cs typeface="Arial" panose="020B0604020202020204" pitchFamily="34" charset="0"/>
                            </a:rPr>
                            <m:t>𝑻</m:t>
                          </m:r>
                        </m:sup>
                      </m:sSup>
                      <m:r>
                        <a:rPr lang="fr-FR" sz="2000" b="1" i="1" smtClean="0">
                          <a:latin typeface="Cambria Math" panose="02040503050406030204" pitchFamily="18" charset="0"/>
                          <a:cs typeface="Arial" panose="020B0604020202020204" pitchFamily="34" charset="0"/>
                        </a:rPr>
                        <m:t>𝒚</m:t>
                      </m:r>
                    </m:oMath>
                  </m:oMathPara>
                </a14:m>
                <a:endParaRPr lang="it-IT" sz="2000" b="1">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Da cui deriva che il valore di </a:t>
                </a:r>
                <a14:m>
                  <m:oMath xmlns:m="http://schemas.openxmlformats.org/officeDocument/2006/math">
                    <m:r>
                      <a:rPr lang="it-IT" i="1" smtClean="0">
                        <a:latin typeface="Cambria Math" panose="02040503050406030204" pitchFamily="18" charset="0"/>
                        <a:cs typeface="Arial" panose="020B0604020202020204" pitchFamily="34" charset="0"/>
                      </a:rPr>
                      <m:t>𝜃</m:t>
                    </m:r>
                  </m:oMath>
                </a14:m>
                <a:r>
                  <a:rPr lang="it-IT">
                    <a:latin typeface="Arial" panose="020B0604020202020204" pitchFamily="34" charset="0"/>
                    <a:cs typeface="Arial" panose="020B0604020202020204" pitchFamily="34" charset="0"/>
                  </a:rPr>
                  <a:t> che minimizza il valore di </a:t>
                </a:r>
                <a:r>
                  <a:rPr lang="it-IT" i="1" err="1">
                    <a:latin typeface="Arial" panose="020B0604020202020204" pitchFamily="34" charset="0"/>
                    <a:cs typeface="Arial" panose="020B0604020202020204" pitchFamily="34" charset="0"/>
                  </a:rPr>
                  <a:t>J</a:t>
                </a:r>
                <a:r>
                  <a:rPr lang="it-IT" i="1">
                    <a:latin typeface="Arial" panose="020B0604020202020204" pitchFamily="34" charset="0"/>
                    <a:cs typeface="Arial" panose="020B0604020202020204" pitchFamily="34" charset="0"/>
                  </a:rPr>
                  <a:t>(</a:t>
                </a:r>
                <a14:m>
                  <m:oMath xmlns:m="http://schemas.openxmlformats.org/officeDocument/2006/math">
                    <m:r>
                      <a:rPr lang="it-IT" i="1">
                        <a:latin typeface="Cambria Math" panose="02040503050406030204" pitchFamily="18" charset="0"/>
                        <a:cs typeface="Arial" panose="020B0604020202020204" pitchFamily="34" charset="0"/>
                      </a:rPr>
                      <m:t>𝜃</m:t>
                    </m:r>
                  </m:oMath>
                </a14:m>
                <a:r>
                  <a:rPr lang="it-IT" i="1">
                    <a:latin typeface="Arial" panose="020B0604020202020204" pitchFamily="34" charset="0"/>
                    <a:cs typeface="Arial" panose="020B0604020202020204" pitchFamily="34" charset="0"/>
                  </a:rPr>
                  <a:t>)</a:t>
                </a:r>
                <a:r>
                  <a:rPr lang="it-IT">
                    <a:latin typeface="Arial" panose="020B0604020202020204" pitchFamily="34" charset="0"/>
                    <a:cs typeface="Arial" panose="020B0604020202020204" pitchFamily="34" charset="0"/>
                  </a:rPr>
                  <a:t> è dato in forma chiusa dall’equazione:</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fr-FR" sz="2000" b="1" i="1" smtClean="0">
                          <a:latin typeface="Cambria Math" panose="02040503050406030204" pitchFamily="18" charset="0"/>
                          <a:cs typeface="Arial" panose="020B0604020202020204" pitchFamily="34" charset="0"/>
                        </a:rPr>
                        <m:t>𝜽</m:t>
                      </m:r>
                      <m:r>
                        <a:rPr lang="fr-FR" sz="2000" i="1" smtClean="0">
                          <a:latin typeface="Cambria Math" panose="02040503050406030204" pitchFamily="18" charset="0"/>
                          <a:cs typeface="Arial" panose="020B0604020202020204" pitchFamily="34" charset="0"/>
                        </a:rPr>
                        <m:t>=</m:t>
                      </m:r>
                      <m:sSup>
                        <m:sSupPr>
                          <m:ctrlPr>
                            <a:rPr lang="fr-FR" sz="2000" i="1" smtClean="0">
                              <a:latin typeface="Cambria Math" panose="02040503050406030204" pitchFamily="18" charset="0"/>
                              <a:cs typeface="Arial" panose="020B0604020202020204" pitchFamily="34" charset="0"/>
                            </a:rPr>
                          </m:ctrlPr>
                        </m:sSupPr>
                        <m:e>
                          <m:d>
                            <m:dPr>
                              <m:ctrlPr>
                                <a:rPr lang="fr-FR" sz="2000" i="1" smtClean="0">
                                  <a:latin typeface="Cambria Math" panose="02040503050406030204" pitchFamily="18" charset="0"/>
                                  <a:cs typeface="Arial" panose="020B0604020202020204" pitchFamily="34" charset="0"/>
                                </a:rPr>
                              </m:ctrlPr>
                            </m:dPr>
                            <m:e>
                              <m:sSup>
                                <m:sSupPr>
                                  <m:ctrlPr>
                                    <a:rPr lang="fr-FR" sz="2000" i="1" smtClean="0">
                                      <a:latin typeface="Cambria Math" panose="02040503050406030204" pitchFamily="18" charset="0"/>
                                      <a:cs typeface="Arial" panose="020B0604020202020204" pitchFamily="34" charset="0"/>
                                    </a:rPr>
                                  </m:ctrlPr>
                                </m:sSupPr>
                                <m:e>
                                  <m:r>
                                    <a:rPr lang="fr-FR" sz="2000" i="1" smtClean="0">
                                      <a:latin typeface="Cambria Math" panose="02040503050406030204" pitchFamily="18" charset="0"/>
                                      <a:cs typeface="Arial" panose="020B0604020202020204" pitchFamily="34" charset="0"/>
                                    </a:rPr>
                                    <m:t>𝑋</m:t>
                                  </m:r>
                                </m:e>
                                <m:sup>
                                  <m:r>
                                    <a:rPr lang="fr-FR" sz="2000" i="1" smtClean="0">
                                      <a:latin typeface="Cambria Math" panose="02040503050406030204" pitchFamily="18" charset="0"/>
                                      <a:cs typeface="Arial" panose="020B0604020202020204" pitchFamily="34" charset="0"/>
                                    </a:rPr>
                                    <m:t>𝑇</m:t>
                                  </m:r>
                                </m:sup>
                              </m:sSup>
                              <m:r>
                                <a:rPr lang="fr-FR" sz="2000" i="1" smtClean="0">
                                  <a:latin typeface="Cambria Math" panose="02040503050406030204" pitchFamily="18" charset="0"/>
                                  <a:cs typeface="Arial" panose="020B0604020202020204" pitchFamily="34" charset="0"/>
                                </a:rPr>
                                <m:t>𝑋</m:t>
                              </m:r>
                            </m:e>
                          </m:d>
                        </m:e>
                        <m:sup>
                          <m:r>
                            <a:rPr lang="it-IT" sz="2000" b="0" i="1" smtClean="0">
                              <a:latin typeface="Cambria Math" panose="02040503050406030204" pitchFamily="18" charset="0"/>
                              <a:cs typeface="Arial" panose="020B0604020202020204" pitchFamily="34" charset="0"/>
                            </a:rPr>
                            <m:t>−1</m:t>
                          </m:r>
                        </m:sup>
                      </m:sSup>
                      <m:sSup>
                        <m:sSupPr>
                          <m:ctrlPr>
                            <a:rPr lang="fr-FR" sz="2000" i="1">
                              <a:latin typeface="Cambria Math" panose="02040503050406030204" pitchFamily="18" charset="0"/>
                              <a:cs typeface="Arial" panose="020B0604020202020204" pitchFamily="34" charset="0"/>
                            </a:rPr>
                          </m:ctrlPr>
                        </m:sSupPr>
                        <m:e>
                          <m:r>
                            <a:rPr lang="fr-FR" sz="2000" i="1">
                              <a:latin typeface="Cambria Math" panose="02040503050406030204" pitchFamily="18" charset="0"/>
                              <a:cs typeface="Arial" panose="020B0604020202020204" pitchFamily="34" charset="0"/>
                            </a:rPr>
                            <m:t>𝑋</m:t>
                          </m:r>
                        </m:e>
                        <m:sup>
                          <m:r>
                            <a:rPr lang="fr-FR" sz="2000" i="1">
                              <a:latin typeface="Cambria Math" panose="02040503050406030204" pitchFamily="18" charset="0"/>
                              <a:cs typeface="Arial" panose="020B0604020202020204" pitchFamily="34" charset="0"/>
                            </a:rPr>
                            <m:t>𝑇</m:t>
                          </m:r>
                        </m:sup>
                      </m:sSup>
                      <m:r>
                        <a:rPr lang="fr-FR" sz="2000" i="1">
                          <a:latin typeface="Cambria Math" panose="02040503050406030204" pitchFamily="18" charset="0"/>
                          <a:cs typeface="Arial" panose="020B0604020202020204" pitchFamily="34" charset="0"/>
                        </a:rPr>
                        <m:t>𝑦</m:t>
                      </m:r>
                    </m:oMath>
                  </m:oMathPara>
                </a14:m>
                <a:endParaRPr lang="it-IT" sz="200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407197"/>
              </a:xfrm>
              <a:prstGeom prst="rect">
                <a:avLst/>
              </a:prstGeom>
              <a:blipFill>
                <a:blip r:embed="rId2"/>
                <a:stretch>
                  <a:fillRect l="-476" t="-1047" r="-476"/>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700" b="1" err="1">
                <a:latin typeface="Arial" panose="020B0604020202020204" pitchFamily="34" charset="0"/>
                <a:cs typeface="Arial" panose="020B0604020202020204" pitchFamily="34" charset="0"/>
              </a:rPr>
              <a:t>Normal</a:t>
            </a:r>
            <a:r>
              <a:rPr lang="it-IT" sz="4700" b="1">
                <a:latin typeface="Arial" panose="020B0604020202020204" pitchFamily="34" charset="0"/>
                <a:cs typeface="Arial" panose="020B0604020202020204" pitchFamily="34" charset="0"/>
              </a:rPr>
              <a:t> </a:t>
            </a:r>
            <a:r>
              <a:rPr lang="it-IT" sz="4700" b="1" err="1">
                <a:latin typeface="Arial" panose="020B0604020202020204" pitchFamily="34" charset="0"/>
                <a:cs typeface="Arial" panose="020B0604020202020204" pitchFamily="34" charset="0"/>
              </a:rPr>
              <a:t>equations</a:t>
            </a:r>
            <a:endParaRPr lang="it-IT" sz="47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(13/15)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D9F43889-DA94-9CCB-B347-6F7F8BF474BB}"/>
              </a:ext>
            </a:extLst>
          </p:cNvPr>
          <p:cNvSpPr txBox="1"/>
          <p:nvPr/>
        </p:nvSpPr>
        <p:spPr>
          <a:xfrm>
            <a:off x="3157535" y="4669650"/>
            <a:ext cx="5876930" cy="523220"/>
          </a:xfrm>
          <a:prstGeom prst="rect">
            <a:avLst/>
          </a:prstGeom>
          <a:noFill/>
          <a:ln>
            <a:solidFill>
              <a:schemeClr val="tx1"/>
            </a:solidFill>
          </a:ln>
        </p:spPr>
        <p:txBody>
          <a:bodyPr wrap="none" rtlCol="0">
            <a:spAutoFit/>
          </a:bodyPr>
          <a:lstStyle/>
          <a:p>
            <a:r>
              <a:rPr lang="it-IT" sz="1400" b="0" i="0" u="none" strike="noStrike" baseline="0">
                <a:solidFill>
                  <a:srgbClr val="028009"/>
                </a:solidFill>
                <a:latin typeface="Courier New" panose="02070309020205020404" pitchFamily="49" charset="0"/>
              </a:rPr>
              <a:t>%Fitting con </a:t>
            </a:r>
            <a:r>
              <a:rPr lang="it-IT" sz="1400" b="0" i="0" u="none" strike="noStrike" baseline="0" err="1">
                <a:solidFill>
                  <a:srgbClr val="028009"/>
                </a:solidFill>
                <a:latin typeface="Courier New" panose="02070309020205020404" pitchFamily="49" charset="0"/>
              </a:rPr>
              <a:t>normal</a:t>
            </a:r>
            <a:r>
              <a:rPr lang="it-IT" sz="1400" b="0" i="0" u="none" strike="noStrike" baseline="0">
                <a:solidFill>
                  <a:srgbClr val="028009"/>
                </a:solidFill>
                <a:latin typeface="Courier New" panose="02070309020205020404" pitchFamily="49" charset="0"/>
              </a:rPr>
              <a:t> </a:t>
            </a:r>
            <a:r>
              <a:rPr lang="it-IT" sz="1400" b="0" i="0" u="none" strike="noStrike" baseline="0" err="1">
                <a:solidFill>
                  <a:srgbClr val="028009"/>
                </a:solidFill>
                <a:latin typeface="Courier New" panose="02070309020205020404" pitchFamily="49" charset="0"/>
              </a:rPr>
              <a:t>equations</a:t>
            </a:r>
            <a:endParaRPr lang="it-IT" sz="1400" b="0" i="0" u="none" strike="noStrike" baseline="0">
              <a:solidFill>
                <a:srgbClr val="028009"/>
              </a:solidFill>
              <a:latin typeface="Courier New" panose="02070309020205020404" pitchFamily="49" charset="0"/>
            </a:endParaRPr>
          </a:p>
          <a:p>
            <a:r>
              <a:rPr lang="fr-FR" sz="1400" b="0" i="0" u="none" strike="noStrike" baseline="0" err="1">
                <a:solidFill>
                  <a:srgbClr val="000000"/>
                </a:solidFill>
                <a:latin typeface="Courier New" panose="02070309020205020404" pitchFamily="49" charset="0"/>
              </a:rPr>
              <a:t>theta_ne</a:t>
            </a:r>
            <a:r>
              <a:rPr lang="fr-FR" sz="1400" b="0" i="0" u="none" strike="noStrike" baseline="0">
                <a:solidFill>
                  <a:srgbClr val="000000"/>
                </a:solidFill>
                <a:latin typeface="Courier New" panose="02070309020205020404" pitchFamily="49" charset="0"/>
              </a:rPr>
              <a:t> = (</a:t>
            </a:r>
            <a:r>
              <a:rPr lang="fr-FR" sz="1400" b="0" i="0" u="none" strike="noStrike" baseline="0" err="1">
                <a:solidFill>
                  <a:srgbClr val="000000"/>
                </a:solidFill>
                <a:latin typeface="Courier New" panose="02070309020205020404" pitchFamily="49" charset="0"/>
              </a:rPr>
              <a:t>x_train</a:t>
            </a:r>
            <a:r>
              <a:rPr lang="fr-FR" sz="1400" b="0" i="0" u="none" strike="noStrike" baseline="0">
                <a:solidFill>
                  <a:srgbClr val="000000"/>
                </a:solidFill>
                <a:latin typeface="Courier New" panose="02070309020205020404" pitchFamily="49" charset="0"/>
              </a:rPr>
              <a:t>' * </a:t>
            </a:r>
            <a:r>
              <a:rPr lang="fr-FR" sz="1400" b="0" i="0" u="none" strike="noStrike" baseline="0" err="1">
                <a:solidFill>
                  <a:srgbClr val="000000"/>
                </a:solidFill>
                <a:latin typeface="Courier New" panose="02070309020205020404" pitchFamily="49" charset="0"/>
              </a:rPr>
              <a:t>x_train</a:t>
            </a:r>
            <a:r>
              <a:rPr lang="fr-FR" sz="1400" b="0" i="0" u="none" strike="noStrike" baseline="0">
                <a:solidFill>
                  <a:srgbClr val="000000"/>
                </a:solidFill>
                <a:latin typeface="Courier New" panose="02070309020205020404" pitchFamily="49" charset="0"/>
              </a:rPr>
              <a:t>)\(</a:t>
            </a:r>
            <a:r>
              <a:rPr lang="fr-FR" sz="1400" b="0" i="0" u="none" strike="noStrike" baseline="0" err="1">
                <a:solidFill>
                  <a:srgbClr val="000000"/>
                </a:solidFill>
                <a:latin typeface="Courier New" panose="02070309020205020404" pitchFamily="49" charset="0"/>
              </a:rPr>
              <a:t>x_train</a:t>
            </a:r>
            <a:r>
              <a:rPr lang="fr-FR" sz="1400" b="0" i="0" u="none" strike="noStrike" baseline="0">
                <a:solidFill>
                  <a:srgbClr val="000000"/>
                </a:solidFill>
                <a:latin typeface="Courier New" panose="02070309020205020404" pitchFamily="49" charset="0"/>
              </a:rPr>
              <a:t>' * </a:t>
            </a:r>
            <a:r>
              <a:rPr lang="fr-FR" sz="1400" b="0" i="0" u="none" strike="noStrike" baseline="0" err="1">
                <a:solidFill>
                  <a:srgbClr val="000000"/>
                </a:solidFill>
                <a:latin typeface="Courier New" panose="02070309020205020404" pitchFamily="49" charset="0"/>
              </a:rPr>
              <a:t>y_train</a:t>
            </a:r>
            <a:r>
              <a:rPr lang="fr-FR" sz="1400" b="0" i="0" u="none" strike="noStrike" baseline="0">
                <a:solidFill>
                  <a:srgbClr val="000000"/>
                </a:solidFill>
                <a:latin typeface="Courier New" panose="02070309020205020404" pitchFamily="49" charset="0"/>
              </a:rPr>
              <a:t>);</a:t>
            </a:r>
          </a:p>
        </p:txBody>
      </p:sp>
    </p:spTree>
    <p:extLst>
      <p:ext uri="{BB962C8B-B14F-4D97-AF65-F5344CB8AC3E}">
        <p14:creationId xmlns:p14="http://schemas.microsoft.com/office/powerpoint/2010/main" val="350309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err="1">
                <a:latin typeface="Arial" panose="020B0604020202020204" pitchFamily="34" charset="0"/>
                <a:cs typeface="Arial" panose="020B0604020202020204" pitchFamily="34" charset="0"/>
              </a:rPr>
              <a:t>Normal</a:t>
            </a:r>
            <a:r>
              <a:rPr lang="it-IT" sz="4000" b="1">
                <a:latin typeface="Arial" panose="020B0604020202020204" pitchFamily="34" charset="0"/>
                <a:cs typeface="Arial" panose="020B0604020202020204" pitchFamily="34" charset="0"/>
              </a:rPr>
              <a:t> </a:t>
            </a:r>
            <a:r>
              <a:rPr lang="it-IT" sz="4000" b="1" err="1">
                <a:latin typeface="Arial" panose="020B0604020202020204" pitchFamily="34" charset="0"/>
                <a:cs typeface="Arial" panose="020B0604020202020204" pitchFamily="34" charset="0"/>
              </a:rPr>
              <a:t>equations</a:t>
            </a:r>
            <a:r>
              <a:rPr lang="it-IT" sz="4000" b="1">
                <a:latin typeface="Arial" panose="020B0604020202020204" pitchFamily="34" charset="0"/>
                <a:cs typeface="Arial" panose="020B0604020202020204" pitchFamily="34" charset="0"/>
              </a:rPr>
              <a:t> vs. Discesa del gradiente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(14/15)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1" name="Immagine 10">
            <a:extLst>
              <a:ext uri="{FF2B5EF4-FFF2-40B4-BE49-F238E27FC236}">
                <a16:creationId xmlns:a16="http://schemas.microsoft.com/office/drawing/2014/main" id="{E0A5F1D7-CB20-7510-0F01-9664B9255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228" y="1457142"/>
            <a:ext cx="6356345" cy="4767259"/>
          </a:xfrm>
          <a:prstGeom prst="rect">
            <a:avLst/>
          </a:prstGeom>
        </p:spPr>
      </p:pic>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0FD82952-D6A6-4314-FD0E-22AF68AC8394}"/>
                  </a:ext>
                </a:extLst>
              </p:cNvPr>
              <p:cNvSpPr txBox="1"/>
              <p:nvPr/>
            </p:nvSpPr>
            <p:spPr>
              <a:xfrm>
                <a:off x="1171089" y="4963574"/>
                <a:ext cx="2661139" cy="941925"/>
              </a:xfrm>
              <a:prstGeom prst="rect">
                <a:avLst/>
              </a:prstGeom>
              <a:noFill/>
            </p:spPr>
            <p:txBody>
              <a:bodyPr wrap="square" rtlCol="0">
                <a:spAutoFit/>
              </a:bodyPr>
              <a:lstStyle/>
              <a:p>
                <a:r>
                  <a:rPr lang="it-IT">
                    <a:latin typeface="Arial" panose="020B0604020202020204" pitchFamily="34" charset="0"/>
                    <a:cs typeface="Arial" panose="020B0604020202020204" pitchFamily="34" charset="0"/>
                  </a:rPr>
                  <a:t>Le </a:t>
                </a:r>
                <a14:m>
                  <m:oMath xmlns:m="http://schemas.openxmlformats.org/officeDocument/2006/math">
                    <m:sSup>
                      <m:sSupPr>
                        <m:ctrlPr>
                          <a:rPr lang="it-IT" i="1" smtClean="0">
                            <a:latin typeface="Cambria Math" panose="02040503050406030204" pitchFamily="18" charset="0"/>
                            <a:cs typeface="Arial" panose="020B0604020202020204" pitchFamily="34" charset="0"/>
                          </a:rPr>
                        </m:ctrlPr>
                      </m:sSupPr>
                      <m:e>
                        <m:r>
                          <a:rPr lang="it-IT" i="1" smtClean="0">
                            <a:latin typeface="Cambria Math" panose="02040503050406030204" pitchFamily="18" charset="0"/>
                            <a:cs typeface="Arial" panose="020B0604020202020204" pitchFamily="34" charset="0"/>
                          </a:rPr>
                          <m:t>𝑦</m:t>
                        </m:r>
                      </m:e>
                      <m:sup>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𝑖</m:t>
                            </m:r>
                          </m:e>
                        </m:d>
                      </m:sup>
                    </m:sSup>
                  </m:oMath>
                </a14:m>
                <a:r>
                  <a:rPr lang="it-IT">
                    <a:latin typeface="Arial" panose="020B0604020202020204" pitchFamily="34" charset="0"/>
                    <a:cs typeface="Arial" panose="020B0604020202020204" pitchFamily="34" charset="0"/>
                  </a:rPr>
                  <a:t> predette dal modello implementato secondo i due metodi</a:t>
                </a:r>
              </a:p>
            </p:txBody>
          </p:sp>
        </mc:Choice>
        <mc:Fallback xmlns="">
          <p:sp>
            <p:nvSpPr>
              <p:cNvPr id="14" name="CasellaDiTesto 13">
                <a:extLst>
                  <a:ext uri="{FF2B5EF4-FFF2-40B4-BE49-F238E27FC236}">
                    <a16:creationId xmlns:a16="http://schemas.microsoft.com/office/drawing/2014/main" id="{0FD82952-D6A6-4314-FD0E-22AF68AC8394}"/>
                  </a:ext>
                </a:extLst>
              </p:cNvPr>
              <p:cNvSpPr txBox="1">
                <a:spLocks noRot="1" noChangeAspect="1" noMove="1" noResize="1" noEditPoints="1" noAdjustHandles="1" noChangeArrowheads="1" noChangeShapeType="1" noTextEdit="1"/>
              </p:cNvSpPr>
              <p:nvPr/>
            </p:nvSpPr>
            <p:spPr>
              <a:xfrm>
                <a:off x="1171089" y="4963574"/>
                <a:ext cx="2661139" cy="941925"/>
              </a:xfrm>
              <a:prstGeom prst="rect">
                <a:avLst/>
              </a:prstGeom>
              <a:blipFill>
                <a:blip r:embed="rId5"/>
                <a:stretch>
                  <a:fillRect l="-1905" t="-1316" b="-7895"/>
                </a:stretch>
              </a:blipFill>
            </p:spPr>
            <p:txBody>
              <a:bodyPr/>
              <a:lstStyle/>
              <a:p>
                <a:r>
                  <a:rPr lang="it-IT">
                    <a:noFill/>
                  </a:rPr>
                  <a:t> </a:t>
                </a:r>
              </a:p>
            </p:txBody>
          </p:sp>
        </mc:Fallback>
      </mc:AlternateContent>
    </p:spTree>
    <p:extLst>
      <p:ext uri="{BB962C8B-B14F-4D97-AF65-F5344CB8AC3E}">
        <p14:creationId xmlns:p14="http://schemas.microsoft.com/office/powerpoint/2010/main" val="3849761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a:latin typeface="Arial" panose="020B0604020202020204" pitchFamily="34" charset="0"/>
                <a:cs typeface="Arial" panose="020B0604020202020204" pitchFamily="34" charset="0"/>
              </a:rPr>
              <a:t>Prezzi delle case predetti con i 2 metodi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(15/15)</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graphicFrame>
        <p:nvGraphicFramePr>
          <p:cNvPr id="15" name="Tabella 15">
            <a:extLst>
              <a:ext uri="{FF2B5EF4-FFF2-40B4-BE49-F238E27FC236}">
                <a16:creationId xmlns:a16="http://schemas.microsoft.com/office/drawing/2014/main" id="{3968385E-957C-0ACB-0BFE-3104DC9E3145}"/>
              </a:ext>
            </a:extLst>
          </p:cNvPr>
          <p:cNvGraphicFramePr>
            <a:graphicFrameLocks noGrp="1"/>
          </p:cNvGraphicFramePr>
          <p:nvPr>
            <p:extLst>
              <p:ext uri="{D42A27DB-BD31-4B8C-83A1-F6EECF244321}">
                <p14:modId xmlns:p14="http://schemas.microsoft.com/office/powerpoint/2010/main" val="4111714335"/>
              </p:ext>
            </p:extLst>
          </p:nvPr>
        </p:nvGraphicFramePr>
        <p:xfrm>
          <a:off x="2313366" y="1776044"/>
          <a:ext cx="7565267" cy="4145280"/>
        </p:xfrm>
        <a:graphic>
          <a:graphicData uri="http://schemas.openxmlformats.org/drawingml/2006/table">
            <a:tbl>
              <a:tblPr firstRow="1" bandRow="1">
                <a:tableStyleId>{5940675A-B579-460E-94D1-54222C63F5DA}</a:tableStyleId>
              </a:tblPr>
              <a:tblGrid>
                <a:gridCol w="1052768">
                  <a:extLst>
                    <a:ext uri="{9D8B030D-6E8A-4147-A177-3AD203B41FA5}">
                      <a16:colId xmlns:a16="http://schemas.microsoft.com/office/drawing/2014/main" val="1126415685"/>
                    </a:ext>
                  </a:extLst>
                </a:gridCol>
                <a:gridCol w="1617598">
                  <a:extLst>
                    <a:ext uri="{9D8B030D-6E8A-4147-A177-3AD203B41FA5}">
                      <a16:colId xmlns:a16="http://schemas.microsoft.com/office/drawing/2014/main" val="542617889"/>
                    </a:ext>
                  </a:extLst>
                </a:gridCol>
                <a:gridCol w="1569774">
                  <a:extLst>
                    <a:ext uri="{9D8B030D-6E8A-4147-A177-3AD203B41FA5}">
                      <a16:colId xmlns:a16="http://schemas.microsoft.com/office/drawing/2014/main" val="2296790786"/>
                    </a:ext>
                  </a:extLst>
                </a:gridCol>
                <a:gridCol w="1536727">
                  <a:extLst>
                    <a:ext uri="{9D8B030D-6E8A-4147-A177-3AD203B41FA5}">
                      <a16:colId xmlns:a16="http://schemas.microsoft.com/office/drawing/2014/main" val="3775767028"/>
                    </a:ext>
                  </a:extLst>
                </a:gridCol>
                <a:gridCol w="1788400">
                  <a:extLst>
                    <a:ext uri="{9D8B030D-6E8A-4147-A177-3AD203B41FA5}">
                      <a16:colId xmlns:a16="http://schemas.microsoft.com/office/drawing/2014/main" val="3429642604"/>
                    </a:ext>
                  </a:extLst>
                </a:gridCol>
              </a:tblGrid>
              <a:tr h="208869">
                <a:tc>
                  <a:txBody>
                    <a:bodyPr/>
                    <a:lstStyle/>
                    <a:p>
                      <a:pPr algn="ctr"/>
                      <a:r>
                        <a:rPr lang="it-IT" sz="1100" b="1">
                          <a:latin typeface="Arial" panose="020B0604020202020204" pitchFamily="34" charset="0"/>
                          <a:cs typeface="Arial" panose="020B0604020202020204" pitchFamily="34" charset="0"/>
                        </a:rPr>
                        <a:t>Area in m2</a:t>
                      </a:r>
                    </a:p>
                  </a:txBody>
                  <a:tcPr anchor="ctr"/>
                </a:tc>
                <a:tc>
                  <a:txBody>
                    <a:bodyPr/>
                    <a:lstStyle/>
                    <a:p>
                      <a:pPr algn="ctr"/>
                      <a:r>
                        <a:rPr lang="it-IT" sz="1100" b="1" err="1">
                          <a:latin typeface="Arial" panose="020B0604020202020204" pitchFamily="34" charset="0"/>
                          <a:cs typeface="Arial" panose="020B0604020202020204" pitchFamily="34" charset="0"/>
                        </a:rPr>
                        <a:t>Pred_Batch</a:t>
                      </a:r>
                      <a:r>
                        <a:rPr lang="it-IT" sz="1100" b="1">
                          <a:latin typeface="Arial" panose="020B0604020202020204" pitchFamily="34" charset="0"/>
                          <a:cs typeface="Arial" panose="020B0604020202020204" pitchFamily="34" charset="0"/>
                        </a:rPr>
                        <a:t> (x 1000€)</a:t>
                      </a:r>
                    </a:p>
                  </a:txBody>
                  <a:tcPr anchor="ctr"/>
                </a:tc>
                <a:tc>
                  <a:txBody>
                    <a:bodyPr/>
                    <a:lstStyle/>
                    <a:p>
                      <a:pPr algn="ctr"/>
                      <a:r>
                        <a:rPr lang="it-IT" sz="1100" b="1" err="1">
                          <a:latin typeface="Arial" panose="020B0604020202020204" pitchFamily="34" charset="0"/>
                          <a:cs typeface="Arial" panose="020B0604020202020204" pitchFamily="34" charset="0"/>
                        </a:rPr>
                        <a:t>Pred_SGD</a:t>
                      </a:r>
                      <a:r>
                        <a:rPr lang="it-IT" sz="1100" b="1">
                          <a:latin typeface="Arial" panose="020B0604020202020204" pitchFamily="34" charset="0"/>
                          <a:cs typeface="Arial" panose="020B0604020202020204" pitchFamily="34" charset="0"/>
                        </a:rPr>
                        <a:t> (x 1000€)</a:t>
                      </a:r>
                    </a:p>
                  </a:txBody>
                  <a:tcPr anchor="ctr"/>
                </a:tc>
                <a:tc>
                  <a:txBody>
                    <a:bodyPr/>
                    <a:lstStyle/>
                    <a:p>
                      <a:pPr algn="ctr"/>
                      <a:r>
                        <a:rPr lang="it-IT" sz="1100" b="1" err="1">
                          <a:latin typeface="Arial" panose="020B0604020202020204" pitchFamily="34" charset="0"/>
                          <a:cs typeface="Arial" panose="020B0604020202020204" pitchFamily="34" charset="0"/>
                        </a:rPr>
                        <a:t>Pred_NE</a:t>
                      </a:r>
                      <a:r>
                        <a:rPr lang="it-IT" sz="1100" b="1">
                          <a:latin typeface="Arial" panose="020B0604020202020204" pitchFamily="34" charset="0"/>
                          <a:cs typeface="Arial" panose="020B0604020202020204" pitchFamily="34" charset="0"/>
                        </a:rPr>
                        <a:t> (x 1000€)</a:t>
                      </a:r>
                    </a:p>
                  </a:txBody>
                  <a:tcPr anchor="ctr"/>
                </a:tc>
                <a:tc>
                  <a:txBody>
                    <a:bodyPr/>
                    <a:lstStyle/>
                    <a:p>
                      <a:pPr algn="ctr"/>
                      <a:r>
                        <a:rPr lang="it-IT" sz="1100" b="1">
                          <a:latin typeface="Arial" panose="020B0604020202020204" pitchFamily="34" charset="0"/>
                          <a:cs typeface="Arial" panose="020B0604020202020204" pitchFamily="34" charset="0"/>
                        </a:rPr>
                        <a:t>Valore atteso (x 1000€)</a:t>
                      </a:r>
                    </a:p>
                  </a:txBody>
                  <a:tcPr anchor="ctr"/>
                </a:tc>
                <a:extLst>
                  <a:ext uri="{0D108BD9-81ED-4DB2-BD59-A6C34878D82A}">
                    <a16:rowId xmlns:a16="http://schemas.microsoft.com/office/drawing/2014/main" val="3453146304"/>
                  </a:ext>
                </a:extLst>
              </a:tr>
              <a:tr h="208869">
                <a:tc>
                  <a:txBody>
                    <a:bodyPr/>
                    <a:lstStyle/>
                    <a:p>
                      <a:pPr algn="ctr"/>
                      <a:r>
                        <a:rPr lang="it-IT" sz="1100">
                          <a:latin typeface="Arial" panose="020B0604020202020204" pitchFamily="34" charset="0"/>
                          <a:cs typeface="Arial" panose="020B0604020202020204" pitchFamily="34" charset="0"/>
                        </a:rPr>
                        <a:t>782</a:t>
                      </a:r>
                    </a:p>
                  </a:txBody>
                  <a:tcPr anchor="ctr"/>
                </a:tc>
                <a:tc>
                  <a:txBody>
                    <a:bodyPr/>
                    <a:lstStyle/>
                    <a:p>
                      <a:pPr algn="ctr"/>
                      <a:r>
                        <a:rPr lang="it-IT" sz="1100">
                          <a:latin typeface="Arial" panose="020B0604020202020204" pitchFamily="34" charset="0"/>
                          <a:cs typeface="Arial" panose="020B0604020202020204" pitchFamily="34" charset="0"/>
                        </a:rPr>
                        <a:t>732</a:t>
                      </a:r>
                    </a:p>
                  </a:txBody>
                  <a:tcPr anchor="ctr"/>
                </a:tc>
                <a:tc>
                  <a:txBody>
                    <a:bodyPr/>
                    <a:lstStyle/>
                    <a:p>
                      <a:pPr algn="ctr"/>
                      <a:r>
                        <a:rPr lang="it-IT" sz="1100">
                          <a:latin typeface="Arial" panose="020B0604020202020204" pitchFamily="34" charset="0"/>
                          <a:cs typeface="Arial" panose="020B0604020202020204" pitchFamily="34" charset="0"/>
                        </a:rPr>
                        <a:t>730</a:t>
                      </a:r>
                    </a:p>
                  </a:txBody>
                  <a:tcPr anchor="ctr"/>
                </a:tc>
                <a:tc>
                  <a:txBody>
                    <a:bodyPr/>
                    <a:lstStyle/>
                    <a:p>
                      <a:pPr algn="ctr"/>
                      <a:r>
                        <a:rPr lang="it-IT" sz="1100">
                          <a:latin typeface="Arial" panose="020B0604020202020204" pitchFamily="34" charset="0"/>
                          <a:cs typeface="Arial" panose="020B0604020202020204" pitchFamily="34" charset="0"/>
                        </a:rPr>
                        <a:t>732</a:t>
                      </a:r>
                    </a:p>
                  </a:txBody>
                  <a:tcPr anchor="ctr"/>
                </a:tc>
                <a:tc>
                  <a:txBody>
                    <a:bodyPr/>
                    <a:lstStyle/>
                    <a:p>
                      <a:pPr algn="ctr"/>
                      <a:r>
                        <a:rPr lang="it-IT" sz="1100">
                          <a:latin typeface="Arial" panose="020B0604020202020204" pitchFamily="34" charset="0"/>
                          <a:cs typeface="Arial" panose="020B0604020202020204" pitchFamily="34" charset="0"/>
                        </a:rPr>
                        <a:t>795</a:t>
                      </a:r>
                    </a:p>
                  </a:txBody>
                  <a:tcPr anchor="ctr"/>
                </a:tc>
                <a:extLst>
                  <a:ext uri="{0D108BD9-81ED-4DB2-BD59-A6C34878D82A}">
                    <a16:rowId xmlns:a16="http://schemas.microsoft.com/office/drawing/2014/main" val="604610321"/>
                  </a:ext>
                </a:extLst>
              </a:tr>
              <a:tr h="208869">
                <a:tc>
                  <a:txBody>
                    <a:bodyPr/>
                    <a:lstStyle/>
                    <a:p>
                      <a:pPr algn="ctr"/>
                      <a:r>
                        <a:rPr lang="it-IT" sz="1100">
                          <a:latin typeface="Arial" panose="020B0604020202020204" pitchFamily="34" charset="0"/>
                          <a:cs typeface="Arial" panose="020B0604020202020204" pitchFamily="34" charset="0"/>
                        </a:rPr>
                        <a:t>388</a:t>
                      </a:r>
                    </a:p>
                  </a:txBody>
                  <a:tcPr anchor="ctr"/>
                </a:tc>
                <a:tc>
                  <a:txBody>
                    <a:bodyPr/>
                    <a:lstStyle/>
                    <a:p>
                      <a:pPr algn="ctr"/>
                      <a:r>
                        <a:rPr lang="it-IT" sz="1100">
                          <a:latin typeface="Arial" panose="020B0604020202020204" pitchFamily="34" charset="0"/>
                          <a:cs typeface="Arial" panose="020B0604020202020204" pitchFamily="34" charset="0"/>
                        </a:rPr>
                        <a:t>425</a:t>
                      </a:r>
                    </a:p>
                  </a:txBody>
                  <a:tcPr anchor="ctr"/>
                </a:tc>
                <a:tc>
                  <a:txBody>
                    <a:bodyPr/>
                    <a:lstStyle/>
                    <a:p>
                      <a:pPr algn="ctr"/>
                      <a:r>
                        <a:rPr lang="it-IT" sz="1100">
                          <a:latin typeface="Arial" panose="020B0604020202020204" pitchFamily="34" charset="0"/>
                          <a:cs typeface="Arial" panose="020B0604020202020204" pitchFamily="34" charset="0"/>
                        </a:rPr>
                        <a:t>424</a:t>
                      </a:r>
                    </a:p>
                  </a:txBody>
                  <a:tcPr anchor="ctr"/>
                </a:tc>
                <a:tc>
                  <a:txBody>
                    <a:bodyPr/>
                    <a:lstStyle/>
                    <a:p>
                      <a:pPr algn="ctr"/>
                      <a:r>
                        <a:rPr lang="it-IT" sz="1100">
                          <a:latin typeface="Arial" panose="020B0604020202020204" pitchFamily="34" charset="0"/>
                          <a:cs typeface="Arial" panose="020B0604020202020204" pitchFamily="34" charset="0"/>
                        </a:rPr>
                        <a:t>425</a:t>
                      </a:r>
                    </a:p>
                  </a:txBody>
                  <a:tcPr anchor="ctr"/>
                </a:tc>
                <a:tc>
                  <a:txBody>
                    <a:bodyPr/>
                    <a:lstStyle/>
                    <a:p>
                      <a:pPr algn="ctr"/>
                      <a:r>
                        <a:rPr lang="it-IT" sz="1100">
                          <a:latin typeface="Arial" panose="020B0604020202020204" pitchFamily="34" charset="0"/>
                          <a:cs typeface="Arial" panose="020B0604020202020204" pitchFamily="34" charset="0"/>
                        </a:rPr>
                        <a:t>438</a:t>
                      </a:r>
                    </a:p>
                  </a:txBody>
                  <a:tcPr anchor="ctr"/>
                </a:tc>
                <a:extLst>
                  <a:ext uri="{0D108BD9-81ED-4DB2-BD59-A6C34878D82A}">
                    <a16:rowId xmlns:a16="http://schemas.microsoft.com/office/drawing/2014/main" val="1897059412"/>
                  </a:ext>
                </a:extLst>
              </a:tr>
              <a:tr h="208869">
                <a:tc>
                  <a:txBody>
                    <a:bodyPr/>
                    <a:lstStyle/>
                    <a:p>
                      <a:pPr algn="ctr"/>
                      <a:r>
                        <a:rPr lang="it-IT" sz="1100">
                          <a:latin typeface="Arial" panose="020B0604020202020204" pitchFamily="34" charset="0"/>
                          <a:cs typeface="Arial" panose="020B0604020202020204" pitchFamily="34" charset="0"/>
                        </a:rPr>
                        <a:t>239</a:t>
                      </a:r>
                    </a:p>
                  </a:txBody>
                  <a:tcPr anchor="ctr"/>
                </a:tc>
                <a:tc>
                  <a:txBody>
                    <a:bodyPr/>
                    <a:lstStyle/>
                    <a:p>
                      <a:pPr algn="ctr"/>
                      <a:r>
                        <a:rPr lang="it-IT" sz="1100">
                          <a:latin typeface="Arial" panose="020B0604020202020204" pitchFamily="34" charset="0"/>
                          <a:cs typeface="Arial" panose="020B0604020202020204" pitchFamily="34" charset="0"/>
                        </a:rPr>
                        <a:t>309</a:t>
                      </a:r>
                    </a:p>
                  </a:txBody>
                  <a:tcPr anchor="ctr"/>
                </a:tc>
                <a:tc>
                  <a:txBody>
                    <a:bodyPr/>
                    <a:lstStyle/>
                    <a:p>
                      <a:pPr algn="ctr"/>
                      <a:r>
                        <a:rPr lang="it-IT" sz="1100">
                          <a:latin typeface="Arial" panose="020B0604020202020204" pitchFamily="34" charset="0"/>
                          <a:cs typeface="Arial" panose="020B0604020202020204" pitchFamily="34" charset="0"/>
                        </a:rPr>
                        <a:t>308</a:t>
                      </a:r>
                    </a:p>
                  </a:txBody>
                  <a:tcPr anchor="ctr"/>
                </a:tc>
                <a:tc>
                  <a:txBody>
                    <a:bodyPr/>
                    <a:lstStyle/>
                    <a:p>
                      <a:pPr algn="ctr"/>
                      <a:r>
                        <a:rPr lang="it-IT" sz="1100">
                          <a:latin typeface="Arial" panose="020B0604020202020204" pitchFamily="34" charset="0"/>
                          <a:cs typeface="Arial" panose="020B0604020202020204" pitchFamily="34" charset="0"/>
                        </a:rPr>
                        <a:t>309</a:t>
                      </a:r>
                    </a:p>
                  </a:txBody>
                  <a:tcPr anchor="ctr"/>
                </a:tc>
                <a:tc>
                  <a:txBody>
                    <a:bodyPr/>
                    <a:lstStyle/>
                    <a:p>
                      <a:pPr algn="ctr"/>
                      <a:r>
                        <a:rPr lang="it-IT" sz="1100">
                          <a:latin typeface="Arial" panose="020B0604020202020204" pitchFamily="34" charset="0"/>
                          <a:cs typeface="Arial" panose="020B0604020202020204" pitchFamily="34" charset="0"/>
                        </a:rPr>
                        <a:t>232</a:t>
                      </a:r>
                    </a:p>
                  </a:txBody>
                  <a:tcPr anchor="ctr"/>
                </a:tc>
                <a:extLst>
                  <a:ext uri="{0D108BD9-81ED-4DB2-BD59-A6C34878D82A}">
                    <a16:rowId xmlns:a16="http://schemas.microsoft.com/office/drawing/2014/main" val="1427247977"/>
                  </a:ext>
                </a:extLst>
              </a:tr>
              <a:tr h="208869">
                <a:tc>
                  <a:txBody>
                    <a:bodyPr/>
                    <a:lstStyle/>
                    <a:p>
                      <a:pPr algn="ctr"/>
                      <a:r>
                        <a:rPr lang="it-IT" sz="1100">
                          <a:latin typeface="Arial" panose="020B0604020202020204" pitchFamily="34" charset="0"/>
                          <a:cs typeface="Arial" panose="020B0604020202020204" pitchFamily="34" charset="0"/>
                        </a:rPr>
                        <a:t>403</a:t>
                      </a:r>
                    </a:p>
                  </a:txBody>
                  <a:tcPr anchor="ctr"/>
                </a:tc>
                <a:tc>
                  <a:txBody>
                    <a:bodyPr/>
                    <a:lstStyle/>
                    <a:p>
                      <a:pPr algn="ctr"/>
                      <a:r>
                        <a:rPr lang="it-IT" sz="1100">
                          <a:latin typeface="Arial" panose="020B0604020202020204" pitchFamily="34" charset="0"/>
                          <a:cs typeface="Arial" panose="020B0604020202020204" pitchFamily="34" charset="0"/>
                        </a:rPr>
                        <a:t>436</a:t>
                      </a:r>
                    </a:p>
                  </a:txBody>
                  <a:tcPr anchor="ctr"/>
                </a:tc>
                <a:tc>
                  <a:txBody>
                    <a:bodyPr/>
                    <a:lstStyle/>
                    <a:p>
                      <a:pPr algn="ctr"/>
                      <a:r>
                        <a:rPr lang="it-IT" sz="1100">
                          <a:latin typeface="Arial" panose="020B0604020202020204" pitchFamily="34" charset="0"/>
                          <a:cs typeface="Arial" panose="020B0604020202020204" pitchFamily="34" charset="0"/>
                        </a:rPr>
                        <a:t>435</a:t>
                      </a:r>
                    </a:p>
                  </a:txBody>
                  <a:tcPr anchor="ctr"/>
                </a:tc>
                <a:tc>
                  <a:txBody>
                    <a:bodyPr/>
                    <a:lstStyle/>
                    <a:p>
                      <a:pPr algn="ctr"/>
                      <a:r>
                        <a:rPr lang="it-IT" sz="1100">
                          <a:latin typeface="Arial" panose="020B0604020202020204" pitchFamily="34" charset="0"/>
                          <a:cs typeface="Arial" panose="020B0604020202020204" pitchFamily="34" charset="0"/>
                        </a:rPr>
                        <a:t>436</a:t>
                      </a:r>
                    </a:p>
                  </a:txBody>
                  <a:tcPr anchor="ctr"/>
                </a:tc>
                <a:tc>
                  <a:txBody>
                    <a:bodyPr/>
                    <a:lstStyle/>
                    <a:p>
                      <a:pPr algn="ctr"/>
                      <a:r>
                        <a:rPr lang="it-IT" sz="1100">
                          <a:latin typeface="Arial" panose="020B0604020202020204" pitchFamily="34" charset="0"/>
                          <a:cs typeface="Arial" panose="020B0604020202020204" pitchFamily="34" charset="0"/>
                        </a:rPr>
                        <a:t>401</a:t>
                      </a:r>
                    </a:p>
                  </a:txBody>
                  <a:tcPr anchor="ctr"/>
                </a:tc>
                <a:extLst>
                  <a:ext uri="{0D108BD9-81ED-4DB2-BD59-A6C34878D82A}">
                    <a16:rowId xmlns:a16="http://schemas.microsoft.com/office/drawing/2014/main" val="605557580"/>
                  </a:ext>
                </a:extLst>
              </a:tr>
              <a:tr h="208869">
                <a:tc>
                  <a:txBody>
                    <a:bodyPr/>
                    <a:lstStyle/>
                    <a:p>
                      <a:pPr algn="ctr"/>
                      <a:r>
                        <a:rPr lang="it-IT" sz="1100">
                          <a:latin typeface="Arial" panose="020B0604020202020204" pitchFamily="34" charset="0"/>
                          <a:cs typeface="Arial" panose="020B0604020202020204" pitchFamily="34" charset="0"/>
                        </a:rPr>
                        <a:t>93</a:t>
                      </a:r>
                    </a:p>
                  </a:txBody>
                  <a:tcPr anchor="ctr"/>
                </a:tc>
                <a:tc>
                  <a:txBody>
                    <a:bodyPr/>
                    <a:lstStyle/>
                    <a:p>
                      <a:pPr algn="ctr"/>
                      <a:r>
                        <a:rPr lang="it-IT" sz="1100">
                          <a:latin typeface="Arial" panose="020B0604020202020204" pitchFamily="34" charset="0"/>
                          <a:cs typeface="Arial" panose="020B0604020202020204" pitchFamily="34" charset="0"/>
                        </a:rPr>
                        <a:t>195</a:t>
                      </a:r>
                    </a:p>
                  </a:txBody>
                  <a:tcPr anchor="ctr"/>
                </a:tc>
                <a:tc>
                  <a:txBody>
                    <a:bodyPr/>
                    <a:lstStyle/>
                    <a:p>
                      <a:pPr algn="ctr"/>
                      <a:r>
                        <a:rPr lang="it-IT" sz="1100">
                          <a:latin typeface="Arial" panose="020B0604020202020204" pitchFamily="34" charset="0"/>
                          <a:cs typeface="Arial" panose="020B0604020202020204" pitchFamily="34" charset="0"/>
                        </a:rPr>
                        <a:t>195</a:t>
                      </a:r>
                    </a:p>
                  </a:txBody>
                  <a:tcPr anchor="ctr"/>
                </a:tc>
                <a:tc>
                  <a:txBody>
                    <a:bodyPr/>
                    <a:lstStyle/>
                    <a:p>
                      <a:pPr algn="ctr"/>
                      <a:r>
                        <a:rPr lang="it-IT" sz="1100">
                          <a:latin typeface="Arial" panose="020B0604020202020204" pitchFamily="34" charset="0"/>
                          <a:cs typeface="Arial" panose="020B0604020202020204" pitchFamily="34" charset="0"/>
                        </a:rPr>
                        <a:t>195</a:t>
                      </a:r>
                    </a:p>
                  </a:txBody>
                  <a:tcPr anchor="ctr"/>
                </a:tc>
                <a:tc>
                  <a:txBody>
                    <a:bodyPr/>
                    <a:lstStyle/>
                    <a:p>
                      <a:pPr algn="ctr"/>
                      <a:r>
                        <a:rPr lang="it-IT" sz="1100">
                          <a:latin typeface="Arial" panose="020B0604020202020204" pitchFamily="34" charset="0"/>
                          <a:cs typeface="Arial" panose="020B0604020202020204" pitchFamily="34" charset="0"/>
                        </a:rPr>
                        <a:t>177</a:t>
                      </a:r>
                    </a:p>
                  </a:txBody>
                  <a:tcPr anchor="ctr"/>
                </a:tc>
                <a:extLst>
                  <a:ext uri="{0D108BD9-81ED-4DB2-BD59-A6C34878D82A}">
                    <a16:rowId xmlns:a16="http://schemas.microsoft.com/office/drawing/2014/main" val="323622518"/>
                  </a:ext>
                </a:extLst>
              </a:tr>
              <a:tr h="208869">
                <a:tc>
                  <a:txBody>
                    <a:bodyPr/>
                    <a:lstStyle/>
                    <a:p>
                      <a:pPr algn="ctr"/>
                      <a:r>
                        <a:rPr lang="it-IT" sz="1100">
                          <a:latin typeface="Arial" panose="020B0604020202020204" pitchFamily="34" charset="0"/>
                          <a:cs typeface="Arial" panose="020B0604020202020204" pitchFamily="34" charset="0"/>
                        </a:rPr>
                        <a:t>128</a:t>
                      </a:r>
                    </a:p>
                  </a:txBody>
                  <a:tcPr anchor="ctr"/>
                </a:tc>
                <a:tc>
                  <a:txBody>
                    <a:bodyPr/>
                    <a:lstStyle/>
                    <a:p>
                      <a:pPr algn="ctr"/>
                      <a:r>
                        <a:rPr lang="it-IT" sz="1100">
                          <a:latin typeface="Arial" panose="020B0604020202020204" pitchFamily="34" charset="0"/>
                          <a:cs typeface="Arial" panose="020B0604020202020204" pitchFamily="34" charset="0"/>
                        </a:rPr>
                        <a:t>223</a:t>
                      </a:r>
                    </a:p>
                  </a:txBody>
                  <a:tcPr anchor="ctr"/>
                </a:tc>
                <a:tc>
                  <a:txBody>
                    <a:bodyPr/>
                    <a:lstStyle/>
                    <a:p>
                      <a:pPr algn="ctr"/>
                      <a:r>
                        <a:rPr lang="it-IT" sz="1100">
                          <a:latin typeface="Arial" panose="020B0604020202020204" pitchFamily="34" charset="0"/>
                          <a:cs typeface="Arial" panose="020B0604020202020204" pitchFamily="34" charset="0"/>
                        </a:rPr>
                        <a:t>223</a:t>
                      </a:r>
                    </a:p>
                  </a:txBody>
                  <a:tcPr anchor="ctr"/>
                </a:tc>
                <a:tc>
                  <a:txBody>
                    <a:bodyPr/>
                    <a:lstStyle/>
                    <a:p>
                      <a:pPr algn="ctr"/>
                      <a:r>
                        <a:rPr lang="it-IT" sz="1100">
                          <a:latin typeface="Arial" panose="020B0604020202020204" pitchFamily="34" charset="0"/>
                          <a:cs typeface="Arial" panose="020B0604020202020204" pitchFamily="34" charset="0"/>
                        </a:rPr>
                        <a:t>223</a:t>
                      </a:r>
                    </a:p>
                  </a:txBody>
                  <a:tcPr anchor="ctr"/>
                </a:tc>
                <a:tc>
                  <a:txBody>
                    <a:bodyPr/>
                    <a:lstStyle/>
                    <a:p>
                      <a:pPr algn="ctr"/>
                      <a:r>
                        <a:rPr lang="it-IT" sz="1100">
                          <a:latin typeface="Arial" panose="020B0604020202020204" pitchFamily="34" charset="0"/>
                          <a:cs typeface="Arial" panose="020B0604020202020204" pitchFamily="34" charset="0"/>
                        </a:rPr>
                        <a:t>338</a:t>
                      </a:r>
                    </a:p>
                  </a:txBody>
                  <a:tcPr anchor="ctr"/>
                </a:tc>
                <a:extLst>
                  <a:ext uri="{0D108BD9-81ED-4DB2-BD59-A6C34878D82A}">
                    <a16:rowId xmlns:a16="http://schemas.microsoft.com/office/drawing/2014/main" val="1879552986"/>
                  </a:ext>
                </a:extLst>
              </a:tr>
              <a:tr h="208869">
                <a:tc>
                  <a:txBody>
                    <a:bodyPr/>
                    <a:lstStyle/>
                    <a:p>
                      <a:pPr algn="ctr"/>
                      <a:r>
                        <a:rPr lang="it-IT" sz="1100">
                          <a:latin typeface="Arial" panose="020B0604020202020204" pitchFamily="34" charset="0"/>
                          <a:cs typeface="Arial" panose="020B0604020202020204" pitchFamily="34" charset="0"/>
                        </a:rPr>
                        <a:t>945</a:t>
                      </a:r>
                    </a:p>
                  </a:txBody>
                  <a:tcPr anchor="ctr"/>
                </a:tc>
                <a:tc>
                  <a:txBody>
                    <a:bodyPr/>
                    <a:lstStyle/>
                    <a:p>
                      <a:pPr algn="ctr"/>
                      <a:r>
                        <a:rPr lang="it-IT" sz="1100">
                          <a:latin typeface="Arial" panose="020B0604020202020204" pitchFamily="34" charset="0"/>
                          <a:cs typeface="Arial" panose="020B0604020202020204" pitchFamily="34" charset="0"/>
                        </a:rPr>
                        <a:t>859</a:t>
                      </a:r>
                    </a:p>
                  </a:txBody>
                  <a:tcPr anchor="ctr"/>
                </a:tc>
                <a:tc>
                  <a:txBody>
                    <a:bodyPr/>
                    <a:lstStyle/>
                    <a:p>
                      <a:pPr algn="ctr"/>
                      <a:r>
                        <a:rPr lang="it-IT" sz="1100">
                          <a:latin typeface="Arial" panose="020B0604020202020204" pitchFamily="34" charset="0"/>
                          <a:cs typeface="Arial" panose="020B0604020202020204" pitchFamily="34" charset="0"/>
                        </a:rPr>
                        <a:t>857</a:t>
                      </a:r>
                    </a:p>
                  </a:txBody>
                  <a:tcPr anchor="ctr"/>
                </a:tc>
                <a:tc>
                  <a:txBody>
                    <a:bodyPr/>
                    <a:lstStyle/>
                    <a:p>
                      <a:pPr algn="ctr"/>
                      <a:r>
                        <a:rPr lang="it-IT" sz="1100">
                          <a:latin typeface="Arial" panose="020B0604020202020204" pitchFamily="34" charset="0"/>
                          <a:cs typeface="Arial" panose="020B0604020202020204" pitchFamily="34" charset="0"/>
                        </a:rPr>
                        <a:t>859</a:t>
                      </a:r>
                    </a:p>
                  </a:txBody>
                  <a:tcPr anchor="ctr"/>
                </a:tc>
                <a:tc>
                  <a:txBody>
                    <a:bodyPr/>
                    <a:lstStyle/>
                    <a:p>
                      <a:pPr algn="ctr"/>
                      <a:r>
                        <a:rPr lang="it-IT" sz="1100">
                          <a:latin typeface="Arial" panose="020B0604020202020204" pitchFamily="34" charset="0"/>
                          <a:cs typeface="Arial" panose="020B0604020202020204" pitchFamily="34" charset="0"/>
                        </a:rPr>
                        <a:t>811</a:t>
                      </a:r>
                    </a:p>
                  </a:txBody>
                  <a:tcPr anchor="ctr"/>
                </a:tc>
                <a:extLst>
                  <a:ext uri="{0D108BD9-81ED-4DB2-BD59-A6C34878D82A}">
                    <a16:rowId xmlns:a16="http://schemas.microsoft.com/office/drawing/2014/main" val="2548968666"/>
                  </a:ext>
                </a:extLst>
              </a:tr>
              <a:tr h="208869">
                <a:tc>
                  <a:txBody>
                    <a:bodyPr/>
                    <a:lstStyle/>
                    <a:p>
                      <a:pPr algn="ctr"/>
                      <a:r>
                        <a:rPr lang="it-IT" sz="1100">
                          <a:latin typeface="Arial" panose="020B0604020202020204" pitchFamily="34" charset="0"/>
                          <a:cs typeface="Arial" panose="020B0604020202020204" pitchFamily="34" charset="0"/>
                        </a:rPr>
                        <a:t>960</a:t>
                      </a:r>
                    </a:p>
                  </a:txBody>
                  <a:tcPr anchor="ctr"/>
                </a:tc>
                <a:tc>
                  <a:txBody>
                    <a:bodyPr/>
                    <a:lstStyle/>
                    <a:p>
                      <a:pPr algn="ctr"/>
                      <a:r>
                        <a:rPr lang="it-IT" sz="1100">
                          <a:latin typeface="Arial" panose="020B0604020202020204" pitchFamily="34" charset="0"/>
                          <a:cs typeface="Arial" panose="020B0604020202020204" pitchFamily="34" charset="0"/>
                        </a:rPr>
                        <a:t>870</a:t>
                      </a:r>
                    </a:p>
                  </a:txBody>
                  <a:tcPr anchor="ctr"/>
                </a:tc>
                <a:tc>
                  <a:txBody>
                    <a:bodyPr/>
                    <a:lstStyle/>
                    <a:p>
                      <a:pPr algn="ctr"/>
                      <a:r>
                        <a:rPr lang="it-IT" sz="1100">
                          <a:latin typeface="Arial" panose="020B0604020202020204" pitchFamily="34" charset="0"/>
                          <a:cs typeface="Arial" panose="020B0604020202020204" pitchFamily="34" charset="0"/>
                        </a:rPr>
                        <a:t>868</a:t>
                      </a:r>
                    </a:p>
                  </a:txBody>
                  <a:tcPr anchor="ctr"/>
                </a:tc>
                <a:tc>
                  <a:txBody>
                    <a:bodyPr/>
                    <a:lstStyle/>
                    <a:p>
                      <a:pPr algn="ctr"/>
                      <a:r>
                        <a:rPr lang="it-IT" sz="1100">
                          <a:latin typeface="Arial" panose="020B0604020202020204" pitchFamily="34" charset="0"/>
                          <a:cs typeface="Arial" panose="020B0604020202020204" pitchFamily="34" charset="0"/>
                        </a:rPr>
                        <a:t>870</a:t>
                      </a:r>
                    </a:p>
                  </a:txBody>
                  <a:tcPr anchor="ctr"/>
                </a:tc>
                <a:tc>
                  <a:txBody>
                    <a:bodyPr/>
                    <a:lstStyle/>
                    <a:p>
                      <a:pPr algn="ctr"/>
                      <a:r>
                        <a:rPr lang="it-IT" sz="1100">
                          <a:latin typeface="Arial" panose="020B0604020202020204" pitchFamily="34" charset="0"/>
                          <a:cs typeface="Arial" panose="020B0604020202020204" pitchFamily="34" charset="0"/>
                        </a:rPr>
                        <a:t>958</a:t>
                      </a:r>
                    </a:p>
                  </a:txBody>
                  <a:tcPr anchor="ctr"/>
                </a:tc>
                <a:extLst>
                  <a:ext uri="{0D108BD9-81ED-4DB2-BD59-A6C34878D82A}">
                    <a16:rowId xmlns:a16="http://schemas.microsoft.com/office/drawing/2014/main" val="1326477820"/>
                  </a:ext>
                </a:extLst>
              </a:tr>
              <a:tr h="208869">
                <a:tc>
                  <a:txBody>
                    <a:bodyPr/>
                    <a:lstStyle/>
                    <a:p>
                      <a:pPr algn="ctr"/>
                      <a:r>
                        <a:rPr lang="it-IT" sz="1100">
                          <a:latin typeface="Arial" panose="020B0604020202020204" pitchFamily="34" charset="0"/>
                          <a:cs typeface="Arial" panose="020B0604020202020204" pitchFamily="34" charset="0"/>
                        </a:rPr>
                        <a:t>575</a:t>
                      </a:r>
                    </a:p>
                  </a:txBody>
                  <a:tcPr anchor="ctr"/>
                </a:tc>
                <a:tc>
                  <a:txBody>
                    <a:bodyPr/>
                    <a:lstStyle/>
                    <a:p>
                      <a:pPr algn="ctr"/>
                      <a:r>
                        <a:rPr lang="it-IT" sz="1100">
                          <a:latin typeface="Arial" panose="020B0604020202020204" pitchFamily="34" charset="0"/>
                          <a:cs typeface="Arial" panose="020B0604020202020204" pitchFamily="34" charset="0"/>
                        </a:rPr>
                        <a:t>571</a:t>
                      </a:r>
                    </a:p>
                  </a:txBody>
                  <a:tcPr anchor="ctr"/>
                </a:tc>
                <a:tc>
                  <a:txBody>
                    <a:bodyPr/>
                    <a:lstStyle/>
                    <a:p>
                      <a:pPr algn="ctr"/>
                      <a:r>
                        <a:rPr lang="it-IT" sz="1100">
                          <a:latin typeface="Arial" panose="020B0604020202020204" pitchFamily="34" charset="0"/>
                          <a:cs typeface="Arial" panose="020B0604020202020204" pitchFamily="34" charset="0"/>
                        </a:rPr>
                        <a:t>569</a:t>
                      </a:r>
                    </a:p>
                  </a:txBody>
                  <a:tcPr anchor="ctr"/>
                </a:tc>
                <a:tc>
                  <a:txBody>
                    <a:bodyPr/>
                    <a:lstStyle/>
                    <a:p>
                      <a:pPr algn="ctr"/>
                      <a:r>
                        <a:rPr lang="it-IT" sz="1100">
                          <a:latin typeface="Arial" panose="020B0604020202020204" pitchFamily="34" charset="0"/>
                          <a:cs typeface="Arial" panose="020B0604020202020204" pitchFamily="34" charset="0"/>
                        </a:rPr>
                        <a:t>571</a:t>
                      </a:r>
                    </a:p>
                  </a:txBody>
                  <a:tcPr anchor="ctr"/>
                </a:tc>
                <a:tc>
                  <a:txBody>
                    <a:bodyPr/>
                    <a:lstStyle/>
                    <a:p>
                      <a:pPr algn="ctr"/>
                      <a:r>
                        <a:rPr lang="it-IT" sz="1100">
                          <a:latin typeface="Arial" panose="020B0604020202020204" pitchFamily="34" charset="0"/>
                          <a:cs typeface="Arial" panose="020B0604020202020204" pitchFamily="34" charset="0"/>
                        </a:rPr>
                        <a:t>606</a:t>
                      </a:r>
                    </a:p>
                  </a:txBody>
                  <a:tcPr anchor="ctr"/>
                </a:tc>
                <a:extLst>
                  <a:ext uri="{0D108BD9-81ED-4DB2-BD59-A6C34878D82A}">
                    <a16:rowId xmlns:a16="http://schemas.microsoft.com/office/drawing/2014/main" val="407194714"/>
                  </a:ext>
                </a:extLst>
              </a:tr>
              <a:tr h="208869">
                <a:tc>
                  <a:txBody>
                    <a:bodyPr/>
                    <a:lstStyle/>
                    <a:p>
                      <a:pPr algn="ctr"/>
                      <a:r>
                        <a:rPr lang="it-IT" sz="1100">
                          <a:latin typeface="Arial" panose="020B0604020202020204" pitchFamily="34" charset="0"/>
                          <a:cs typeface="Arial" panose="020B0604020202020204" pitchFamily="34" charset="0"/>
                        </a:rPr>
                        <a:t>56</a:t>
                      </a:r>
                    </a:p>
                  </a:txBody>
                  <a:tcPr anchor="ctr"/>
                </a:tc>
                <a:tc>
                  <a:txBody>
                    <a:bodyPr/>
                    <a:lstStyle/>
                    <a:p>
                      <a:pPr algn="ctr"/>
                      <a:r>
                        <a:rPr lang="it-IT" sz="1100">
                          <a:latin typeface="Arial" panose="020B0604020202020204" pitchFamily="34" charset="0"/>
                          <a:cs typeface="Arial" panose="020B0604020202020204" pitchFamily="34" charset="0"/>
                        </a:rPr>
                        <a:t>166</a:t>
                      </a:r>
                    </a:p>
                  </a:txBody>
                  <a:tcPr anchor="ctr"/>
                </a:tc>
                <a:tc>
                  <a:txBody>
                    <a:bodyPr/>
                    <a:lstStyle/>
                    <a:p>
                      <a:pPr algn="ctr"/>
                      <a:r>
                        <a:rPr lang="it-IT" sz="1100">
                          <a:latin typeface="Arial" panose="020B0604020202020204" pitchFamily="34" charset="0"/>
                          <a:cs typeface="Arial" panose="020B0604020202020204" pitchFamily="34" charset="0"/>
                        </a:rPr>
                        <a:t>166</a:t>
                      </a:r>
                    </a:p>
                  </a:txBody>
                  <a:tcPr anchor="ctr"/>
                </a:tc>
                <a:tc>
                  <a:txBody>
                    <a:bodyPr/>
                    <a:lstStyle/>
                    <a:p>
                      <a:pPr algn="ctr"/>
                      <a:r>
                        <a:rPr lang="it-IT" sz="1100">
                          <a:latin typeface="Arial" panose="020B0604020202020204" pitchFamily="34" charset="0"/>
                          <a:cs typeface="Arial" panose="020B0604020202020204" pitchFamily="34" charset="0"/>
                        </a:rPr>
                        <a:t>166</a:t>
                      </a:r>
                    </a:p>
                  </a:txBody>
                  <a:tcPr anchor="ctr"/>
                </a:tc>
                <a:tc>
                  <a:txBody>
                    <a:bodyPr/>
                    <a:lstStyle/>
                    <a:p>
                      <a:pPr algn="ctr"/>
                      <a:r>
                        <a:rPr lang="it-IT" sz="1100">
                          <a:latin typeface="Arial" panose="020B0604020202020204" pitchFamily="34" charset="0"/>
                          <a:cs typeface="Arial" panose="020B0604020202020204" pitchFamily="34" charset="0"/>
                        </a:rPr>
                        <a:t>138</a:t>
                      </a:r>
                    </a:p>
                  </a:txBody>
                  <a:tcPr anchor="ctr"/>
                </a:tc>
                <a:extLst>
                  <a:ext uri="{0D108BD9-81ED-4DB2-BD59-A6C34878D82A}">
                    <a16:rowId xmlns:a16="http://schemas.microsoft.com/office/drawing/2014/main" val="4147830722"/>
                  </a:ext>
                </a:extLst>
              </a:tr>
              <a:tr h="208869">
                <a:tc>
                  <a:txBody>
                    <a:bodyPr/>
                    <a:lstStyle/>
                    <a:p>
                      <a:pPr algn="ctr"/>
                      <a:r>
                        <a:rPr lang="it-IT" sz="1100">
                          <a:latin typeface="Arial" panose="020B0604020202020204" pitchFamily="34" charset="0"/>
                          <a:cs typeface="Arial" panose="020B0604020202020204" pitchFamily="34" charset="0"/>
                        </a:rPr>
                        <a:t>232</a:t>
                      </a:r>
                    </a:p>
                  </a:txBody>
                  <a:tcPr anchor="ctr"/>
                </a:tc>
                <a:tc>
                  <a:txBody>
                    <a:bodyPr/>
                    <a:lstStyle/>
                    <a:p>
                      <a:pPr algn="ctr"/>
                      <a:r>
                        <a:rPr lang="it-IT" sz="1100">
                          <a:latin typeface="Arial" panose="020B0604020202020204" pitchFamily="34" charset="0"/>
                          <a:cs typeface="Arial" panose="020B0604020202020204" pitchFamily="34" charset="0"/>
                        </a:rPr>
                        <a:t>303</a:t>
                      </a:r>
                    </a:p>
                  </a:txBody>
                  <a:tcPr anchor="ctr"/>
                </a:tc>
                <a:tc>
                  <a:txBody>
                    <a:bodyPr/>
                    <a:lstStyle/>
                    <a:p>
                      <a:pPr algn="ctr"/>
                      <a:r>
                        <a:rPr lang="it-IT" sz="1100">
                          <a:latin typeface="Arial" panose="020B0604020202020204" pitchFamily="34" charset="0"/>
                          <a:cs typeface="Arial" panose="020B0604020202020204" pitchFamily="34" charset="0"/>
                        </a:rPr>
                        <a:t>303</a:t>
                      </a:r>
                    </a:p>
                  </a:txBody>
                  <a:tcPr anchor="ctr"/>
                </a:tc>
                <a:tc>
                  <a:txBody>
                    <a:bodyPr/>
                    <a:lstStyle/>
                    <a:p>
                      <a:pPr algn="ctr"/>
                      <a:r>
                        <a:rPr lang="it-IT" sz="1100">
                          <a:latin typeface="Arial" panose="020B0604020202020204" pitchFamily="34" charset="0"/>
                          <a:cs typeface="Arial" panose="020B0604020202020204" pitchFamily="34" charset="0"/>
                        </a:rPr>
                        <a:t>303</a:t>
                      </a:r>
                    </a:p>
                  </a:txBody>
                  <a:tcPr anchor="ctr"/>
                </a:tc>
                <a:tc>
                  <a:txBody>
                    <a:bodyPr/>
                    <a:lstStyle/>
                    <a:p>
                      <a:pPr algn="ctr"/>
                      <a:r>
                        <a:rPr lang="it-IT" sz="1100">
                          <a:latin typeface="Arial" panose="020B0604020202020204" pitchFamily="34" charset="0"/>
                          <a:cs typeface="Arial" panose="020B0604020202020204" pitchFamily="34" charset="0"/>
                        </a:rPr>
                        <a:t>214</a:t>
                      </a:r>
                    </a:p>
                  </a:txBody>
                  <a:tcPr anchor="ctr"/>
                </a:tc>
                <a:extLst>
                  <a:ext uri="{0D108BD9-81ED-4DB2-BD59-A6C34878D82A}">
                    <a16:rowId xmlns:a16="http://schemas.microsoft.com/office/drawing/2014/main" val="856893509"/>
                  </a:ext>
                </a:extLst>
              </a:tr>
              <a:tr h="208869">
                <a:tc>
                  <a:txBody>
                    <a:bodyPr/>
                    <a:lstStyle/>
                    <a:p>
                      <a:pPr algn="ctr"/>
                      <a:r>
                        <a:rPr lang="it-IT" sz="1100">
                          <a:latin typeface="Arial" panose="020B0604020202020204" pitchFamily="34" charset="0"/>
                          <a:cs typeface="Arial" panose="020B0604020202020204" pitchFamily="34" charset="0"/>
                        </a:rPr>
                        <a:t>352</a:t>
                      </a:r>
                    </a:p>
                  </a:txBody>
                  <a:tcPr anchor="ctr"/>
                </a:tc>
                <a:tc>
                  <a:txBody>
                    <a:bodyPr/>
                    <a:lstStyle/>
                    <a:p>
                      <a:pPr algn="ctr"/>
                      <a:r>
                        <a:rPr lang="it-IT" sz="1100">
                          <a:latin typeface="Arial" panose="020B0604020202020204" pitchFamily="34" charset="0"/>
                          <a:cs typeface="Arial" panose="020B0604020202020204" pitchFamily="34" charset="0"/>
                        </a:rPr>
                        <a:t>396</a:t>
                      </a:r>
                    </a:p>
                  </a:txBody>
                  <a:tcPr anchor="ctr"/>
                </a:tc>
                <a:tc>
                  <a:txBody>
                    <a:bodyPr/>
                    <a:lstStyle/>
                    <a:p>
                      <a:pPr algn="ctr"/>
                      <a:r>
                        <a:rPr lang="it-IT" sz="1100">
                          <a:latin typeface="Arial" panose="020B0604020202020204" pitchFamily="34" charset="0"/>
                          <a:cs typeface="Arial" panose="020B0604020202020204" pitchFamily="34" charset="0"/>
                        </a:rPr>
                        <a:t>396</a:t>
                      </a:r>
                    </a:p>
                  </a:txBody>
                  <a:tcPr anchor="ctr"/>
                </a:tc>
                <a:tc>
                  <a:txBody>
                    <a:bodyPr/>
                    <a:lstStyle/>
                    <a:p>
                      <a:pPr algn="ctr"/>
                      <a:r>
                        <a:rPr lang="it-IT" sz="1100">
                          <a:latin typeface="Arial" panose="020B0604020202020204" pitchFamily="34" charset="0"/>
                          <a:cs typeface="Arial" panose="020B0604020202020204" pitchFamily="34" charset="0"/>
                        </a:rPr>
                        <a:t>396</a:t>
                      </a:r>
                    </a:p>
                  </a:txBody>
                  <a:tcPr anchor="ctr"/>
                </a:tc>
                <a:tc>
                  <a:txBody>
                    <a:bodyPr/>
                    <a:lstStyle/>
                    <a:p>
                      <a:pPr algn="ctr"/>
                      <a:r>
                        <a:rPr lang="it-IT" sz="1100">
                          <a:latin typeface="Arial" panose="020B0604020202020204" pitchFamily="34" charset="0"/>
                          <a:cs typeface="Arial" panose="020B0604020202020204" pitchFamily="34" charset="0"/>
                        </a:rPr>
                        <a:t>375</a:t>
                      </a:r>
                    </a:p>
                  </a:txBody>
                  <a:tcPr anchor="ctr"/>
                </a:tc>
                <a:extLst>
                  <a:ext uri="{0D108BD9-81ED-4DB2-BD59-A6C34878D82A}">
                    <a16:rowId xmlns:a16="http://schemas.microsoft.com/office/drawing/2014/main" val="3392304327"/>
                  </a:ext>
                </a:extLst>
              </a:tr>
              <a:tr h="208869">
                <a:tc>
                  <a:txBody>
                    <a:bodyPr/>
                    <a:lstStyle/>
                    <a:p>
                      <a:pPr algn="ctr"/>
                      <a:r>
                        <a:rPr lang="it-IT" sz="1100">
                          <a:latin typeface="Arial" panose="020B0604020202020204" pitchFamily="34" charset="0"/>
                          <a:cs typeface="Arial" panose="020B0604020202020204" pitchFamily="34" charset="0"/>
                        </a:rPr>
                        <a:t>824</a:t>
                      </a:r>
                    </a:p>
                  </a:txBody>
                  <a:tcPr anchor="ctr"/>
                </a:tc>
                <a:tc>
                  <a:txBody>
                    <a:bodyPr/>
                    <a:lstStyle/>
                    <a:p>
                      <a:pPr algn="ctr"/>
                      <a:r>
                        <a:rPr lang="it-IT" sz="1100">
                          <a:latin typeface="Arial" panose="020B0604020202020204" pitchFamily="34" charset="0"/>
                          <a:cs typeface="Arial" panose="020B0604020202020204" pitchFamily="34" charset="0"/>
                        </a:rPr>
                        <a:t>764</a:t>
                      </a:r>
                    </a:p>
                  </a:txBody>
                  <a:tcPr anchor="ctr"/>
                </a:tc>
                <a:tc>
                  <a:txBody>
                    <a:bodyPr/>
                    <a:lstStyle/>
                    <a:p>
                      <a:pPr algn="ctr"/>
                      <a:r>
                        <a:rPr lang="it-IT" sz="1100">
                          <a:latin typeface="Arial" panose="020B0604020202020204" pitchFamily="34" charset="0"/>
                          <a:cs typeface="Arial" panose="020B0604020202020204" pitchFamily="34" charset="0"/>
                        </a:rPr>
                        <a:t>762</a:t>
                      </a:r>
                    </a:p>
                  </a:txBody>
                  <a:tcPr anchor="ctr"/>
                </a:tc>
                <a:tc>
                  <a:txBody>
                    <a:bodyPr/>
                    <a:lstStyle/>
                    <a:p>
                      <a:pPr algn="ctr"/>
                      <a:r>
                        <a:rPr lang="it-IT" sz="1100">
                          <a:latin typeface="Arial" panose="020B0604020202020204" pitchFamily="34" charset="0"/>
                          <a:cs typeface="Arial" panose="020B0604020202020204" pitchFamily="34" charset="0"/>
                        </a:rPr>
                        <a:t>764</a:t>
                      </a:r>
                    </a:p>
                  </a:txBody>
                  <a:tcPr anchor="ctr"/>
                </a:tc>
                <a:tc>
                  <a:txBody>
                    <a:bodyPr/>
                    <a:lstStyle/>
                    <a:p>
                      <a:pPr algn="ctr"/>
                      <a:r>
                        <a:rPr lang="it-IT" sz="1100">
                          <a:latin typeface="Arial" panose="020B0604020202020204" pitchFamily="34" charset="0"/>
                          <a:cs typeface="Arial" panose="020B0604020202020204" pitchFamily="34" charset="0"/>
                        </a:rPr>
                        <a:t>775</a:t>
                      </a:r>
                    </a:p>
                  </a:txBody>
                  <a:tcPr anchor="ctr"/>
                </a:tc>
                <a:extLst>
                  <a:ext uri="{0D108BD9-81ED-4DB2-BD59-A6C34878D82A}">
                    <a16:rowId xmlns:a16="http://schemas.microsoft.com/office/drawing/2014/main" val="762834806"/>
                  </a:ext>
                </a:extLst>
              </a:tr>
              <a:tr h="208869">
                <a:tc>
                  <a:txBody>
                    <a:bodyPr/>
                    <a:lstStyle/>
                    <a:p>
                      <a:pPr algn="ctr"/>
                      <a:r>
                        <a:rPr lang="it-IT" sz="1100">
                          <a:latin typeface="Arial" panose="020B0604020202020204" pitchFamily="34" charset="0"/>
                          <a:cs typeface="Arial" panose="020B0604020202020204" pitchFamily="34" charset="0"/>
                        </a:rPr>
                        <a:t>39</a:t>
                      </a:r>
                    </a:p>
                  </a:txBody>
                  <a:tcPr anchor="ctr"/>
                </a:tc>
                <a:tc>
                  <a:txBody>
                    <a:bodyPr/>
                    <a:lstStyle/>
                    <a:p>
                      <a:pPr algn="ctr"/>
                      <a:r>
                        <a:rPr lang="it-IT" sz="1100">
                          <a:latin typeface="Arial" panose="020B0604020202020204" pitchFamily="34" charset="0"/>
                          <a:cs typeface="Arial" panose="020B0604020202020204" pitchFamily="34" charset="0"/>
                        </a:rPr>
                        <a:t>153</a:t>
                      </a:r>
                    </a:p>
                  </a:txBody>
                  <a:tcPr anchor="ctr"/>
                </a:tc>
                <a:tc>
                  <a:txBody>
                    <a:bodyPr/>
                    <a:lstStyle/>
                    <a:p>
                      <a:pPr algn="ctr"/>
                      <a:r>
                        <a:rPr lang="it-IT" sz="1100">
                          <a:latin typeface="Arial" panose="020B0604020202020204" pitchFamily="34" charset="0"/>
                          <a:cs typeface="Arial" panose="020B0604020202020204" pitchFamily="34" charset="0"/>
                        </a:rPr>
                        <a:t>153</a:t>
                      </a:r>
                    </a:p>
                  </a:txBody>
                  <a:tcPr anchor="ctr"/>
                </a:tc>
                <a:tc>
                  <a:txBody>
                    <a:bodyPr/>
                    <a:lstStyle/>
                    <a:p>
                      <a:pPr algn="ctr"/>
                      <a:r>
                        <a:rPr lang="it-IT" sz="1100">
                          <a:latin typeface="Arial" panose="020B0604020202020204" pitchFamily="34" charset="0"/>
                          <a:cs typeface="Arial" panose="020B0604020202020204" pitchFamily="34" charset="0"/>
                        </a:rPr>
                        <a:t>153</a:t>
                      </a:r>
                    </a:p>
                  </a:txBody>
                  <a:tcPr anchor="ctr"/>
                </a:tc>
                <a:tc>
                  <a:txBody>
                    <a:bodyPr/>
                    <a:lstStyle/>
                    <a:p>
                      <a:pPr algn="ctr"/>
                      <a:r>
                        <a:rPr lang="it-IT" sz="1100">
                          <a:latin typeface="Arial" panose="020B0604020202020204" pitchFamily="34" charset="0"/>
                          <a:cs typeface="Arial" panose="020B0604020202020204" pitchFamily="34" charset="0"/>
                        </a:rPr>
                        <a:t>159</a:t>
                      </a:r>
                    </a:p>
                  </a:txBody>
                  <a:tcPr anchor="ctr"/>
                </a:tc>
                <a:extLst>
                  <a:ext uri="{0D108BD9-81ED-4DB2-BD59-A6C34878D82A}">
                    <a16:rowId xmlns:a16="http://schemas.microsoft.com/office/drawing/2014/main" val="2305805026"/>
                  </a:ext>
                </a:extLst>
              </a:tr>
              <a:tr h="208869">
                <a:tc>
                  <a:txBody>
                    <a:bodyPr/>
                    <a:lstStyle/>
                    <a:p>
                      <a:pPr algn="ctr"/>
                      <a:r>
                        <a:rPr lang="it-IT" sz="1100">
                          <a:latin typeface="Arial" panose="020B0604020202020204" pitchFamily="34" charset="0"/>
                          <a:cs typeface="Arial" panose="020B0604020202020204" pitchFamily="34" charset="0"/>
                        </a:rPr>
                        <a:t>…</a:t>
                      </a:r>
                    </a:p>
                  </a:txBody>
                  <a:tcPr anchor="ctr"/>
                </a:tc>
                <a:tc>
                  <a:txBody>
                    <a:bodyPr/>
                    <a:lstStyle/>
                    <a:p>
                      <a:pPr algn="ctr"/>
                      <a:r>
                        <a:rPr lang="it-IT" sz="1100">
                          <a:latin typeface="Arial" panose="020B0604020202020204" pitchFamily="34" charset="0"/>
                          <a:cs typeface="Arial" panose="020B0604020202020204" pitchFamily="34" charset="0"/>
                        </a:rPr>
                        <a:t>…</a:t>
                      </a:r>
                    </a:p>
                  </a:txBody>
                  <a:tcPr anchor="ctr"/>
                </a:tc>
                <a:tc>
                  <a:txBody>
                    <a:bodyPr/>
                    <a:lstStyle/>
                    <a:p>
                      <a:pPr algn="ctr"/>
                      <a:r>
                        <a:rPr lang="it-IT" sz="1100">
                          <a:latin typeface="Arial" panose="020B0604020202020204" pitchFamily="34" charset="0"/>
                          <a:cs typeface="Arial" panose="020B0604020202020204" pitchFamily="34" charset="0"/>
                        </a:rPr>
                        <a:t>…</a:t>
                      </a:r>
                    </a:p>
                  </a:txBody>
                  <a:tcPr anchor="ctr"/>
                </a:tc>
                <a:tc>
                  <a:txBody>
                    <a:bodyPr/>
                    <a:lstStyle/>
                    <a:p>
                      <a:pPr algn="ctr"/>
                      <a:r>
                        <a:rPr lang="it-IT" sz="1100">
                          <a:latin typeface="Arial" panose="020B0604020202020204" pitchFamily="34" charset="0"/>
                          <a:cs typeface="Arial" panose="020B0604020202020204" pitchFamily="34" charset="0"/>
                        </a:rPr>
                        <a:t>…</a:t>
                      </a:r>
                    </a:p>
                  </a:txBody>
                  <a:tcPr anchor="ctr"/>
                </a:tc>
                <a:tc>
                  <a:txBody>
                    <a:bodyPr/>
                    <a:lstStyle/>
                    <a:p>
                      <a:pPr algn="ctr"/>
                      <a:r>
                        <a:rPr lang="it-IT" sz="110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3183758262"/>
                  </a:ext>
                </a:extLst>
              </a:tr>
            </a:tbl>
          </a:graphicData>
        </a:graphic>
      </p:graphicFrame>
    </p:spTree>
    <p:extLst>
      <p:ext uri="{BB962C8B-B14F-4D97-AF65-F5344CB8AC3E}">
        <p14:creationId xmlns:p14="http://schemas.microsoft.com/office/powerpoint/2010/main" val="1235270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3654904"/>
            <a:ext cx="10691446" cy="1397793"/>
          </a:xfrm>
        </p:spPr>
        <p:txBody>
          <a:bodyPr>
            <a:normAutofit fontScale="90000"/>
          </a:bodyPr>
          <a:lstStyle/>
          <a:p>
            <a:pPr algn="l"/>
            <a:r>
              <a:rPr lang="it-IT" sz="4800" b="1">
                <a:latin typeface="Arial" panose="020B0604020202020204" pitchFamily="34" charset="0"/>
                <a:cs typeface="Arial" panose="020B0604020202020204" pitchFamily="34" charset="0"/>
              </a:rPr>
              <a:t>Confronto tra discesa del gradiente e </a:t>
            </a:r>
            <a:r>
              <a:rPr lang="it-IT" sz="4800" b="1" err="1">
                <a:latin typeface="Arial" panose="020B0604020202020204" pitchFamily="34" charset="0"/>
                <a:cs typeface="Arial" panose="020B0604020202020204" pitchFamily="34" charset="0"/>
              </a:rPr>
              <a:t>normal</a:t>
            </a:r>
            <a:r>
              <a:rPr lang="it-IT" sz="4800" b="1">
                <a:latin typeface="Arial" panose="020B0604020202020204" pitchFamily="34" charset="0"/>
                <a:cs typeface="Arial" panose="020B0604020202020204" pitchFamily="34" charset="0"/>
              </a:rPr>
              <a:t> </a:t>
            </a:r>
            <a:r>
              <a:rPr lang="it-IT" sz="4800" b="1" err="1">
                <a:latin typeface="Arial" panose="020B0604020202020204" pitchFamily="34" charset="0"/>
                <a:cs typeface="Arial" panose="020B0604020202020204" pitchFamily="34" charset="0"/>
              </a:rPr>
              <a:t>equations</a:t>
            </a:r>
            <a:r>
              <a:rPr lang="it-IT" sz="4800" b="1">
                <a:latin typeface="Arial" panose="020B0604020202020204" pitchFamily="34" charset="0"/>
                <a:cs typeface="Arial" panose="020B0604020202020204" pitchFamily="34" charset="0"/>
              </a:rPr>
              <a:t> applicato ad un dataset per prevedere il costo dell'assicurazione medica</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4</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904402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Definizione del problema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(1/9)</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5" name="TextBox 5">
            <a:extLst>
              <a:ext uri="{FF2B5EF4-FFF2-40B4-BE49-F238E27FC236}">
                <a16:creationId xmlns:a16="http://schemas.microsoft.com/office/drawing/2014/main" id="{ACBE403E-CCE2-C25F-E014-8221F06AC59F}"/>
              </a:ext>
            </a:extLst>
          </p:cNvPr>
          <p:cNvSpPr txBox="1"/>
          <p:nvPr/>
        </p:nvSpPr>
        <p:spPr>
          <a:xfrm>
            <a:off x="615462" y="1925696"/>
            <a:ext cx="10673862" cy="424731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Per mostrare il comportamento dei due algoritmi precedentemente trattati, </a:t>
            </a:r>
            <a:r>
              <a:rPr lang="it-IT" b="1">
                <a:latin typeface="Arial" panose="020B0604020202020204" pitchFamily="34" charset="0"/>
                <a:cs typeface="Arial" panose="020B0604020202020204" pitchFamily="34" charset="0"/>
              </a:rPr>
              <a:t>Discesa del gradiente 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 si fa ora riferimento a un insieme di dati personali relativi alle spese mediche negli Stati Uniti. In questo caso le </a:t>
            </a:r>
            <a:r>
              <a:rPr lang="it-IT" b="1">
                <a:latin typeface="Arial" panose="020B0604020202020204" pitchFamily="34" charset="0"/>
                <a:cs typeface="Arial" panose="020B0604020202020204" pitchFamily="34" charset="0"/>
              </a:rPr>
              <a:t>features </a:t>
            </a:r>
            <a:r>
              <a:rPr lang="it-IT" b="1" i="1">
                <a:latin typeface="Arial" panose="020B0604020202020204" pitchFamily="34" charset="0"/>
                <a:cs typeface="Arial" panose="020B0604020202020204" pitchFamily="34" charset="0"/>
              </a:rPr>
              <a:t>x</a:t>
            </a:r>
            <a:r>
              <a:rPr lang="it-IT" i="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del problema sono:</a:t>
            </a:r>
          </a:p>
          <a:p>
            <a:pPr algn="just"/>
            <a:endParaRPr lang="it-I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età</a:t>
            </a:r>
            <a:r>
              <a:rPr lang="it-IT">
                <a:latin typeface="Arial" panose="020B0604020202020204" pitchFamily="34" charset="0"/>
                <a:cs typeface="Arial" panose="020B0604020202020204" pitchFamily="34" charset="0"/>
              </a:rPr>
              <a:t>: età del beneficiario principale</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sesso</a:t>
            </a:r>
            <a:r>
              <a:rPr lang="it-IT">
                <a:latin typeface="Arial" panose="020B0604020202020204" pitchFamily="34" charset="0"/>
                <a:cs typeface="Arial" panose="020B0604020202020204" pitchFamily="34" charset="0"/>
              </a:rPr>
              <a:t>: sesso contraente assicurativo, femmina, maschio</a:t>
            </a:r>
          </a:p>
          <a:p>
            <a:pPr marL="285750" indent="-285750" algn="just">
              <a:buFont typeface="Arial" panose="020B0604020202020204" pitchFamily="34" charset="0"/>
              <a:buChar char="•"/>
            </a:pPr>
            <a:r>
              <a:rPr lang="it-IT" b="1" err="1">
                <a:latin typeface="Arial" panose="020B0604020202020204" pitchFamily="34" charset="0"/>
                <a:cs typeface="Arial" panose="020B0604020202020204" pitchFamily="34" charset="0"/>
              </a:rPr>
              <a:t>bmi</a:t>
            </a:r>
            <a:r>
              <a:rPr lang="it-IT">
                <a:latin typeface="Arial" panose="020B0604020202020204" pitchFamily="34" charset="0"/>
                <a:cs typeface="Arial" panose="020B0604020202020204" pitchFamily="34" charset="0"/>
              </a:rPr>
              <a:t>: indice di massa corporea, fornisce l’indice oggettivo del peso corporeo utilizzando il rapporto tra altezza e peso, idealmente da </a:t>
            </a:r>
            <a:r>
              <a:rPr lang="it-IT" b="1">
                <a:latin typeface="Arial" panose="020B0604020202020204" pitchFamily="34" charset="0"/>
                <a:cs typeface="Arial" panose="020B0604020202020204" pitchFamily="34" charset="0"/>
              </a:rPr>
              <a:t>18,5</a:t>
            </a:r>
            <a:r>
              <a:rPr lang="it-IT">
                <a:latin typeface="Arial" panose="020B0604020202020204" pitchFamily="34" charset="0"/>
                <a:cs typeface="Arial" panose="020B0604020202020204" pitchFamily="34" charset="0"/>
              </a:rPr>
              <a:t> a </a:t>
            </a:r>
            <a:r>
              <a:rPr lang="it-IT" b="1">
                <a:latin typeface="Arial" panose="020B0604020202020204" pitchFamily="34" charset="0"/>
                <a:cs typeface="Arial" panose="020B0604020202020204" pitchFamily="34" charset="0"/>
              </a:rPr>
              <a:t>24,9</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figli</a:t>
            </a:r>
            <a:r>
              <a:rPr lang="it-IT">
                <a:latin typeface="Arial" panose="020B0604020202020204" pitchFamily="34" charset="0"/>
                <a:cs typeface="Arial" panose="020B0604020202020204" pitchFamily="34" charset="0"/>
              </a:rPr>
              <a:t>: numero di figli coperti dall’assicurazione sanitaria / numero di persone a carico</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fumatore</a:t>
            </a:r>
            <a:r>
              <a:rPr lang="it-IT">
                <a:latin typeface="Arial" panose="020B0604020202020204" pitchFamily="34" charset="0"/>
                <a:cs typeface="Arial" panose="020B0604020202020204" pitchFamily="34" charset="0"/>
              </a:rPr>
              <a:t>: il soggetto fuma?</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regione</a:t>
            </a:r>
            <a:r>
              <a:rPr lang="it-IT">
                <a:latin typeface="Arial" panose="020B0604020202020204" pitchFamily="34" charset="0"/>
                <a:cs typeface="Arial" panose="020B0604020202020204" pitchFamily="34" charset="0"/>
              </a:rPr>
              <a:t>: area residenziale del beneficiario negli Stati Uniti, nord-est, sud-est, sud-ovest, nord-ovest</a:t>
            </a: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spese</a:t>
            </a:r>
            <a:r>
              <a:rPr lang="it-IT">
                <a:latin typeface="Arial" panose="020B0604020202020204" pitchFamily="34" charset="0"/>
                <a:cs typeface="Arial" panose="020B0604020202020204" pitchFamily="34" charset="0"/>
              </a:rPr>
              <a:t>: spese mediche individuali fatturate dall’assicurazione sanitaria </a:t>
            </a:r>
          </a:p>
          <a:p>
            <a:pPr marL="285750" indent="-285750" algn="just">
              <a:buFont typeface="Arial" panose="020B0604020202020204" pitchFamily="34" charset="0"/>
              <a:buChar char="•"/>
            </a:pPr>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L’</a:t>
            </a:r>
            <a:r>
              <a:rPr lang="it-IT" b="1">
                <a:latin typeface="Arial" panose="020B0604020202020204" pitchFamily="34" charset="0"/>
                <a:cs typeface="Arial" panose="020B0604020202020204" pitchFamily="34" charset="0"/>
              </a:rPr>
              <a:t>obiettivo</a:t>
            </a:r>
            <a:r>
              <a:rPr lang="it-IT">
                <a:latin typeface="Arial" panose="020B0604020202020204" pitchFamily="34" charset="0"/>
                <a:cs typeface="Arial" panose="020B0604020202020204" pitchFamily="34" charset="0"/>
              </a:rPr>
              <a:t> è prevedere i </a:t>
            </a:r>
            <a:r>
              <a:rPr lang="it-IT" b="1">
                <a:latin typeface="Arial" panose="020B0604020202020204" pitchFamily="34" charset="0"/>
                <a:cs typeface="Arial" panose="020B0604020202020204" pitchFamily="34" charset="0"/>
              </a:rPr>
              <a:t>costi</a:t>
            </a:r>
            <a:r>
              <a:rPr lang="it-IT">
                <a:latin typeface="Arial" panose="020B0604020202020204" pitchFamily="34" charset="0"/>
                <a:cs typeface="Arial" panose="020B0604020202020204" pitchFamily="34" charset="0"/>
              </a:rPr>
              <a:t> </a:t>
            </a:r>
            <a:r>
              <a:rPr lang="it-IT" b="1">
                <a:latin typeface="Arial" panose="020B0604020202020204" pitchFamily="34" charset="0"/>
                <a:cs typeface="Arial" panose="020B0604020202020204" pitchFamily="34" charset="0"/>
              </a:rPr>
              <a:t>assicurativi</a:t>
            </a:r>
            <a:r>
              <a:rPr lang="it-IT">
                <a:latin typeface="Arial" panose="020B0604020202020204" pitchFamily="34" charset="0"/>
                <a:cs typeface="Arial" panose="020B0604020202020204" pitchFamily="34" charset="0"/>
              </a:rPr>
              <a:t> per le spese medicali. In questo caso, data la configurazione dei dati, si parla di </a:t>
            </a:r>
            <a:r>
              <a:rPr lang="it-IT" b="1">
                <a:latin typeface="Arial" panose="020B0604020202020204" pitchFamily="34" charset="0"/>
                <a:cs typeface="Arial" panose="020B0604020202020204" pitchFamily="34" charset="0"/>
              </a:rPr>
              <a:t>Regressione Lineare Multipla.</a:t>
            </a:r>
            <a:endParaRPr lang="pt-B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1035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Preparazione dei dati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(2/9)</a:t>
            </a:r>
          </a:p>
        </p:txBody>
      </p:sp>
      <p:sp>
        <p:nvSpPr>
          <p:cNvPr id="6" name="TextBox 5">
            <a:extLst>
              <a:ext uri="{FF2B5EF4-FFF2-40B4-BE49-F238E27FC236}">
                <a16:creationId xmlns:a16="http://schemas.microsoft.com/office/drawing/2014/main" id="{D996B00E-A666-5354-0039-BED74907960B}"/>
              </a:ext>
            </a:extLst>
          </p:cNvPr>
          <p:cNvSpPr txBox="1"/>
          <p:nvPr/>
        </p:nvSpPr>
        <p:spPr>
          <a:xfrm>
            <a:off x="5169530" y="1599368"/>
            <a:ext cx="6765471" cy="4524315"/>
          </a:xfrm>
          <a:prstGeom prst="rect">
            <a:avLst/>
          </a:prstGeom>
          <a:noFill/>
          <a:ln>
            <a:solidFill>
              <a:schemeClr val="tx1"/>
            </a:solidFill>
          </a:ln>
        </p:spPr>
        <p:txBody>
          <a:bodyPr wrap="square" rtlCol="0">
            <a:spAutoFit/>
          </a:bodyPr>
          <a:lstStyle/>
          <a:p>
            <a:r>
              <a:rPr lang="it-IT" sz="1200">
                <a:solidFill>
                  <a:srgbClr val="028009"/>
                </a:solidFill>
                <a:latin typeface="Courier New" panose="02070309020205020404" pitchFamily="49" charset="0"/>
                <a:cs typeface="Courier New" panose="02070309020205020404" pitchFamily="49" charset="0"/>
              </a:rPr>
              <a:t>%Ripetizione esperimento</a:t>
            </a:r>
          </a:p>
          <a:p>
            <a:r>
              <a:rPr lang="it-IT" sz="1200" err="1">
                <a:solidFill>
                  <a:srgbClr val="000000"/>
                </a:solidFill>
                <a:latin typeface="Courier New" panose="02070309020205020404" pitchFamily="49" charset="0"/>
                <a:cs typeface="Courier New" panose="02070309020205020404" pitchFamily="49" charset="0"/>
              </a:rPr>
              <a:t>rng</a:t>
            </a:r>
            <a:r>
              <a:rPr lang="it-IT" sz="1200">
                <a:solidFill>
                  <a:srgbClr val="000000"/>
                </a:solidFill>
                <a:latin typeface="Courier New" panose="02070309020205020404" pitchFamily="49" charset="0"/>
                <a:cs typeface="Courier New" panose="02070309020205020404" pitchFamily="49" charset="0"/>
              </a:rPr>
              <a:t>(0,</a:t>
            </a:r>
            <a:r>
              <a:rPr lang="it-IT" sz="1200">
                <a:solidFill>
                  <a:srgbClr val="AA04F9"/>
                </a:solidFill>
                <a:latin typeface="Courier New" panose="02070309020205020404" pitchFamily="49" charset="0"/>
                <a:cs typeface="Courier New" panose="02070309020205020404" pitchFamily="49" charset="0"/>
              </a:rPr>
              <a:t>'twister'</a:t>
            </a:r>
            <a:r>
              <a:rPr lang="it-IT" sz="1200">
                <a:solidFill>
                  <a:srgbClr val="000000"/>
                </a:solidFill>
                <a:latin typeface="Courier New" panose="02070309020205020404" pitchFamily="49" charset="0"/>
                <a:cs typeface="Courier New" panose="02070309020205020404" pitchFamily="49" charset="0"/>
              </a:rPr>
              <a:t>)</a:t>
            </a:r>
            <a:endParaRPr lang="it-IT" sz="1200">
              <a:solidFill>
                <a:srgbClr val="AA04F9"/>
              </a:solidFill>
              <a:latin typeface="Courier New" panose="02070309020205020404" pitchFamily="49" charset="0"/>
              <a:cs typeface="Courier New" panose="02070309020205020404" pitchFamily="49" charset="0"/>
            </a:endParaRP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%Lettura dataset</a:t>
            </a:r>
          </a:p>
          <a:p>
            <a:r>
              <a:rPr lang="it-IT" sz="1200">
                <a:latin typeface="Courier New" panose="02070309020205020404" pitchFamily="49" charset="0"/>
                <a:cs typeface="Courier New" panose="02070309020205020404" pitchFamily="49" charset="0"/>
              </a:rPr>
              <a:t>dataset = </a:t>
            </a:r>
            <a:r>
              <a:rPr lang="it-IT" sz="1200" err="1">
                <a:latin typeface="Courier New" panose="02070309020205020404" pitchFamily="49" charset="0"/>
                <a:cs typeface="Courier New" panose="02070309020205020404" pitchFamily="49" charset="0"/>
              </a:rPr>
              <a:t>readtable</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insurance.csv</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p>
          <a:p>
            <a:r>
              <a:rPr lang="it-IT" sz="1200">
                <a:solidFill>
                  <a:srgbClr val="028009"/>
                </a:solidFill>
                <a:latin typeface="Courier New" panose="02070309020205020404" pitchFamily="49" charset="0"/>
                <a:cs typeface="Courier New" panose="02070309020205020404" pitchFamily="49" charset="0"/>
              </a:rPr>
              <a:t>%Conversione feature testuali in numeriche</a:t>
            </a:r>
          </a:p>
          <a:p>
            <a:r>
              <a:rPr lang="it-IT" sz="1200">
                <a:latin typeface="Courier New" panose="02070309020205020404" pitchFamily="49" charset="0"/>
                <a:cs typeface="Courier New" panose="02070309020205020404" pitchFamily="49" charset="0"/>
              </a:rPr>
              <a:t>dataset = </a:t>
            </a:r>
            <a:r>
              <a:rPr lang="it-IT" sz="1200" err="1">
                <a:latin typeface="Courier New" panose="02070309020205020404" pitchFamily="49" charset="0"/>
                <a:cs typeface="Courier New" panose="02070309020205020404" pitchFamily="49" charset="0"/>
              </a:rPr>
              <a:t>convertvars</a:t>
            </a:r>
            <a:r>
              <a:rPr lang="it-IT" sz="1200">
                <a:latin typeface="Courier New" panose="02070309020205020404" pitchFamily="49" charset="0"/>
                <a:cs typeface="Courier New" panose="02070309020205020404" pitchFamily="49" charset="0"/>
              </a:rPr>
              <a:t>(dataset,{</a:t>
            </a:r>
            <a:r>
              <a:rPr lang="it-IT" sz="1200">
                <a:solidFill>
                  <a:srgbClr val="AA04F9"/>
                </a:solidFill>
                <a:latin typeface="Courier New" panose="02070309020205020404" pitchFamily="49" charset="0"/>
                <a:cs typeface="Courier New" panose="02070309020205020404" pitchFamily="49" charset="0"/>
              </a:rPr>
              <a:t>'sex'</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smoker</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region</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categorical</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p>
          <a:p>
            <a:r>
              <a:rPr lang="it-IT" sz="1200">
                <a:latin typeface="Courier New" panose="02070309020205020404" pitchFamily="49" charset="0"/>
                <a:cs typeface="Courier New" panose="02070309020205020404" pitchFamily="49" charset="0"/>
              </a:rPr>
              <a:t>dataset = </a:t>
            </a:r>
            <a:r>
              <a:rPr lang="it-IT" sz="1200" err="1">
                <a:latin typeface="Courier New" panose="02070309020205020404" pitchFamily="49" charset="0"/>
                <a:cs typeface="Courier New" panose="02070309020205020404" pitchFamily="49" charset="0"/>
              </a:rPr>
              <a:t>convertvars</a:t>
            </a:r>
            <a:r>
              <a:rPr lang="it-IT" sz="1200">
                <a:latin typeface="Courier New" panose="02070309020205020404" pitchFamily="49" charset="0"/>
                <a:cs typeface="Courier New" panose="02070309020205020404" pitchFamily="49" charset="0"/>
              </a:rPr>
              <a:t>(dataset,{</a:t>
            </a:r>
            <a:r>
              <a:rPr lang="it-IT" sz="1200">
                <a:solidFill>
                  <a:srgbClr val="AA04F9"/>
                </a:solidFill>
                <a:latin typeface="Courier New" panose="02070309020205020404" pitchFamily="49" charset="0"/>
                <a:cs typeface="Courier New" panose="02070309020205020404" pitchFamily="49" charset="0"/>
              </a:rPr>
              <a:t>'sex'</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smoker</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a:t>
            </a:r>
            <a:r>
              <a:rPr lang="it-IT" sz="1200" err="1">
                <a:solidFill>
                  <a:srgbClr val="AA04F9"/>
                </a:solidFill>
                <a:latin typeface="Courier New" panose="02070309020205020404" pitchFamily="49" charset="0"/>
                <a:cs typeface="Courier New" panose="02070309020205020404" pitchFamily="49" charset="0"/>
              </a:rPr>
              <a:t>region</a:t>
            </a:r>
            <a:r>
              <a:rPr lang="it-IT" sz="1200">
                <a:solidFill>
                  <a:srgbClr val="AA04F9"/>
                </a:solidFill>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a:t>
            </a:r>
            <a:r>
              <a:rPr lang="it-IT" sz="1200">
                <a:solidFill>
                  <a:srgbClr val="AA04F9"/>
                </a:solidFill>
                <a:latin typeface="Courier New" panose="02070309020205020404" pitchFamily="49" charset="0"/>
                <a:cs typeface="Courier New" panose="02070309020205020404" pitchFamily="49" charset="0"/>
              </a:rPr>
              <a:t>'double'</a:t>
            </a:r>
            <a:r>
              <a:rPr lang="it-IT" sz="1200">
                <a:latin typeface="Courier New" panose="02070309020205020404" pitchFamily="49" charset="0"/>
                <a:cs typeface="Courier New" panose="02070309020205020404" pitchFamily="49" charset="0"/>
              </a:rPr>
              <a:t>);</a:t>
            </a:r>
          </a:p>
          <a:p>
            <a:r>
              <a:rPr lang="it-IT" sz="1200">
                <a:latin typeface="Courier New" panose="02070309020205020404" pitchFamily="49" charset="0"/>
                <a:cs typeface="Courier New" panose="02070309020205020404" pitchFamily="49" charset="0"/>
              </a:rPr>
              <a:t>dataset = dataset{:,:};</a:t>
            </a: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%Separo input e output</a:t>
            </a:r>
          </a:p>
          <a:p>
            <a:r>
              <a:rPr lang="it-IT" sz="1200">
                <a:latin typeface="Courier New" panose="02070309020205020404" pitchFamily="49" charset="0"/>
                <a:cs typeface="Courier New" panose="02070309020205020404" pitchFamily="49" charset="0"/>
              </a:rPr>
              <a:t>[</a:t>
            </a:r>
            <a:r>
              <a:rPr lang="it-IT" sz="1200" err="1">
                <a:latin typeface="Courier New" panose="02070309020205020404" pitchFamily="49" charset="0"/>
                <a:cs typeface="Courier New" panose="02070309020205020404" pitchFamily="49" charset="0"/>
              </a:rPr>
              <a:t>r,c</a:t>
            </a:r>
            <a:r>
              <a:rPr lang="it-IT" sz="1200">
                <a:latin typeface="Courier New" panose="02070309020205020404" pitchFamily="49" charset="0"/>
                <a:cs typeface="Courier New" panose="02070309020205020404" pitchFamily="49" charset="0"/>
              </a:rPr>
              <a:t>] = size(dataset);</a:t>
            </a:r>
          </a:p>
          <a:p>
            <a:r>
              <a:rPr lang="it-IT" sz="1200">
                <a:latin typeface="Courier New" panose="02070309020205020404" pitchFamily="49" charset="0"/>
                <a:cs typeface="Courier New" panose="02070309020205020404" pitchFamily="49" charset="0"/>
              </a:rPr>
              <a:t>x = [</a:t>
            </a:r>
            <a:r>
              <a:rPr lang="it-IT" sz="1200" err="1">
                <a:latin typeface="Courier New" panose="02070309020205020404" pitchFamily="49" charset="0"/>
                <a:cs typeface="Courier New" panose="02070309020205020404" pitchFamily="49" charset="0"/>
              </a:rPr>
              <a:t>ones</a:t>
            </a:r>
            <a:r>
              <a:rPr lang="it-IT" sz="1200">
                <a:latin typeface="Courier New" panose="02070309020205020404" pitchFamily="49" charset="0"/>
                <a:cs typeface="Courier New" panose="02070309020205020404" pitchFamily="49" charset="0"/>
              </a:rPr>
              <a:t>(r,1) dataset(:,1:c-1)];</a:t>
            </a:r>
          </a:p>
          <a:p>
            <a:r>
              <a:rPr lang="it-IT" sz="1200">
                <a:latin typeface="Courier New" panose="02070309020205020404" pitchFamily="49" charset="0"/>
                <a:cs typeface="Courier New" panose="02070309020205020404" pitchFamily="49" charset="0"/>
              </a:rPr>
              <a:t>y = dataset(:,c);</a:t>
            </a:r>
          </a:p>
          <a:p>
            <a:endParaRPr lang="it-IT" sz="1200">
              <a:latin typeface="Courier New" panose="02070309020205020404" pitchFamily="49" charset="0"/>
              <a:cs typeface="Courier New" panose="02070309020205020404" pitchFamily="49" charset="0"/>
            </a:endParaRPr>
          </a:p>
          <a:p>
            <a:r>
              <a:rPr lang="it-IT" sz="1200">
                <a:solidFill>
                  <a:srgbClr val="028009"/>
                </a:solidFill>
                <a:latin typeface="Courier New" panose="02070309020205020404" pitchFamily="49" charset="0"/>
                <a:cs typeface="Courier New" panose="02070309020205020404" pitchFamily="49" charset="0"/>
              </a:rPr>
              <a:t>%Normalizzo il prezzo</a:t>
            </a:r>
          </a:p>
          <a:p>
            <a:r>
              <a:rPr lang="it-IT" sz="1200">
                <a:latin typeface="Courier New" panose="02070309020205020404" pitchFamily="49" charset="0"/>
                <a:cs typeface="Courier New" panose="02070309020205020404" pitchFamily="49" charset="0"/>
              </a:rPr>
              <a:t>y = log10(y);</a:t>
            </a: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%Divido dataset in training set e test set</a:t>
            </a:r>
          </a:p>
          <a:p>
            <a:r>
              <a:rPr lang="it-IT" sz="1200" err="1">
                <a:latin typeface="Courier New" panose="02070309020205020404" pitchFamily="49" charset="0"/>
                <a:cs typeface="Courier New" panose="02070309020205020404" pitchFamily="49" charset="0"/>
              </a:rPr>
              <a:t>th</a:t>
            </a:r>
            <a:r>
              <a:rPr lang="it-IT" sz="1200">
                <a:latin typeface="Courier New" panose="02070309020205020404" pitchFamily="49" charset="0"/>
                <a:cs typeface="Courier New" panose="02070309020205020404" pitchFamily="49" charset="0"/>
              </a:rPr>
              <a:t> = </a:t>
            </a:r>
            <a:r>
              <a:rPr lang="it-IT" sz="1200" err="1">
                <a:latin typeface="Courier New" panose="02070309020205020404" pitchFamily="49" charset="0"/>
                <a:cs typeface="Courier New" panose="02070309020205020404" pitchFamily="49" charset="0"/>
              </a:rPr>
              <a:t>floor</a:t>
            </a:r>
            <a:r>
              <a:rPr lang="it-IT" sz="1200">
                <a:latin typeface="Courier New" panose="02070309020205020404" pitchFamily="49" charset="0"/>
                <a:cs typeface="Courier New" panose="02070309020205020404" pitchFamily="49" charset="0"/>
              </a:rPr>
              <a:t>(0.8 * length(x));</a:t>
            </a:r>
          </a:p>
          <a:p>
            <a:r>
              <a:rPr lang="it-IT" sz="1200" err="1">
                <a:latin typeface="Courier New" panose="02070309020205020404" pitchFamily="49" charset="0"/>
                <a:cs typeface="Courier New" panose="02070309020205020404" pitchFamily="49" charset="0"/>
              </a:rPr>
              <a:t>x_train</a:t>
            </a:r>
            <a:r>
              <a:rPr lang="it-IT" sz="1200">
                <a:latin typeface="Courier New" panose="02070309020205020404" pitchFamily="49" charset="0"/>
                <a:cs typeface="Courier New" panose="02070309020205020404" pitchFamily="49" charset="0"/>
              </a:rPr>
              <a:t> = x(1:th,:);</a:t>
            </a:r>
          </a:p>
          <a:p>
            <a:r>
              <a:rPr lang="it-IT" sz="1200" err="1">
                <a:latin typeface="Courier New" panose="02070309020205020404" pitchFamily="49" charset="0"/>
                <a:cs typeface="Courier New" panose="02070309020205020404" pitchFamily="49" charset="0"/>
              </a:rPr>
              <a:t>y_train</a:t>
            </a:r>
            <a:r>
              <a:rPr lang="it-IT" sz="1200">
                <a:latin typeface="Courier New" panose="02070309020205020404" pitchFamily="49" charset="0"/>
                <a:cs typeface="Courier New" panose="02070309020205020404" pitchFamily="49" charset="0"/>
              </a:rPr>
              <a:t>= y(1:th,:);</a:t>
            </a:r>
          </a:p>
          <a:p>
            <a:r>
              <a:rPr lang="it-IT" sz="1200" err="1">
                <a:latin typeface="Courier New" panose="02070309020205020404" pitchFamily="49" charset="0"/>
                <a:cs typeface="Courier New" panose="02070309020205020404" pitchFamily="49" charset="0"/>
              </a:rPr>
              <a:t>x_test</a:t>
            </a:r>
            <a:r>
              <a:rPr lang="it-IT" sz="1200">
                <a:latin typeface="Courier New" panose="02070309020205020404" pitchFamily="49" charset="0"/>
                <a:cs typeface="Courier New" panose="02070309020205020404" pitchFamily="49" charset="0"/>
              </a:rPr>
              <a:t> = x(th+1:r,:);</a:t>
            </a:r>
          </a:p>
          <a:p>
            <a:r>
              <a:rPr lang="it-IT" sz="1200" err="1">
                <a:latin typeface="Courier New" panose="02070309020205020404" pitchFamily="49" charset="0"/>
                <a:cs typeface="Courier New" panose="02070309020205020404" pitchFamily="49" charset="0"/>
              </a:rPr>
              <a:t>y_test</a:t>
            </a:r>
            <a:r>
              <a:rPr lang="it-IT" sz="1200">
                <a:latin typeface="Courier New" panose="02070309020205020404" pitchFamily="49" charset="0"/>
                <a:cs typeface="Courier New" panose="02070309020205020404" pitchFamily="49" charset="0"/>
              </a:rPr>
              <a:t> = y(th+1:r,:);</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4EBB81E9-A989-66FA-D23E-9F6851C950E3}"/>
              </a:ext>
            </a:extLst>
          </p:cNvPr>
          <p:cNvSpPr txBox="1"/>
          <p:nvPr/>
        </p:nvSpPr>
        <p:spPr>
          <a:xfrm>
            <a:off x="574432" y="1808135"/>
            <a:ext cx="3938606" cy="1477328"/>
          </a:xfrm>
          <a:prstGeom prst="rect">
            <a:avLst/>
          </a:prstGeom>
          <a:noFill/>
          <a:ln>
            <a:noFill/>
          </a:ln>
        </p:spPr>
        <p:txBody>
          <a:bodyPr wrap="square" rtlCol="0">
            <a:spAutoFit/>
          </a:bodyPr>
          <a:lstStyle/>
          <a:p>
            <a:pPr algn="just"/>
            <a:r>
              <a:rPr lang="it-IT">
                <a:latin typeface="Arial" panose="020B0604020202020204" pitchFamily="34" charset="0"/>
                <a:cs typeface="Arial" panose="020B0604020202020204" pitchFamily="34" charset="0"/>
              </a:rPr>
              <a:t>Si estrapolano i dati da un file .csv, e si usa l’80% di essi per effettuare il training del modello su MATLAB, mentre il restante 20% si usa per il testing.</a:t>
            </a:r>
          </a:p>
        </p:txBody>
      </p:sp>
    </p:spTree>
    <p:extLst>
      <p:ext uri="{BB962C8B-B14F-4D97-AF65-F5344CB8AC3E}">
        <p14:creationId xmlns:p14="http://schemas.microsoft.com/office/powerpoint/2010/main" val="3895972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69332"/>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La sua trasversalità emerge in diverse applicazioni tra cui:</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026" name="Picture 2" descr="Visualizza immagine di origine">
            <a:extLst>
              <a:ext uri="{FF2B5EF4-FFF2-40B4-BE49-F238E27FC236}">
                <a16:creationId xmlns:a16="http://schemas.microsoft.com/office/drawing/2014/main" id="{D31D2811-A9F9-661C-A60A-3CD098CED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461" y="2629492"/>
            <a:ext cx="2249503" cy="15005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1874BB4E-80B8-FC8B-7775-51A614BD23F2}"/>
              </a:ext>
            </a:extLst>
          </p:cNvPr>
          <p:cNvSpPr txBox="1"/>
          <p:nvPr/>
        </p:nvSpPr>
        <p:spPr>
          <a:xfrm>
            <a:off x="583222" y="4251148"/>
            <a:ext cx="2281742" cy="1169551"/>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Manutenzione Predittiva</a:t>
            </a:r>
            <a:br>
              <a:rPr lang="it-IT" sz="1400" b="1">
                <a:latin typeface="Arial" panose="020B0604020202020204" pitchFamily="34" charset="0"/>
                <a:cs typeface="Arial" panose="020B0604020202020204" pitchFamily="34" charset="0"/>
              </a:rPr>
            </a:br>
            <a:endParaRPr lang="it-IT" sz="1400" b="1">
              <a:latin typeface="Arial" panose="020B0604020202020204" pitchFamily="34" charset="0"/>
              <a:cs typeface="Arial" panose="020B0604020202020204" pitchFamily="34" charset="0"/>
            </a:endParaRPr>
          </a:p>
          <a:p>
            <a:pPr algn="ctr"/>
            <a:r>
              <a:rPr lang="it-IT" sz="1400">
                <a:latin typeface="Arial" panose="020B0604020202020204" pitchFamily="34" charset="0"/>
                <a:cs typeface="Arial" panose="020B0604020202020204" pitchFamily="34" charset="0"/>
              </a:rPr>
              <a:t>Reagire in maniera tempestiva ad eventuali guasti</a:t>
            </a:r>
          </a:p>
        </p:txBody>
      </p:sp>
      <p:pic>
        <p:nvPicPr>
          <p:cNvPr id="1028" name="Picture 4" descr="Visualizza immagine di origine">
            <a:extLst>
              <a:ext uri="{FF2B5EF4-FFF2-40B4-BE49-F238E27FC236}">
                <a16:creationId xmlns:a16="http://schemas.microsoft.com/office/drawing/2014/main" id="{526ECF37-2329-2251-559F-7D11FAF33547}"/>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28580" y="2877140"/>
            <a:ext cx="1002367" cy="10023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B4744C55-91E2-2141-B213-2AFADD63DE4E}"/>
              </a:ext>
            </a:extLst>
          </p:cNvPr>
          <p:cNvSpPr txBox="1"/>
          <p:nvPr/>
        </p:nvSpPr>
        <p:spPr>
          <a:xfrm>
            <a:off x="3475025" y="4251148"/>
            <a:ext cx="2102659"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Rilevamento Frodi</a:t>
            </a:r>
          </a:p>
          <a:p>
            <a:pPr algn="ctr"/>
            <a:endParaRPr lang="it-IT" sz="1400" b="1">
              <a:latin typeface="Arial" panose="020B0604020202020204" pitchFamily="34" charset="0"/>
              <a:cs typeface="Arial" panose="020B0604020202020204" pitchFamily="34" charset="0"/>
            </a:endParaRPr>
          </a:p>
          <a:p>
            <a:pPr algn="ctr"/>
            <a:r>
              <a:rPr lang="it-IT" sz="1400">
                <a:latin typeface="Arial" panose="020B0604020202020204" pitchFamily="34" charset="0"/>
                <a:cs typeface="Arial" panose="020B0604020202020204" pitchFamily="34" charset="0"/>
              </a:rPr>
              <a:t>Identificazione di anomalie nei dati</a:t>
            </a:r>
          </a:p>
        </p:txBody>
      </p:sp>
      <p:pic>
        <p:nvPicPr>
          <p:cNvPr id="1030" name="Picture 6" descr="Visualizza immagine di origine">
            <a:extLst>
              <a:ext uri="{FF2B5EF4-FFF2-40B4-BE49-F238E27FC236}">
                <a16:creationId xmlns:a16="http://schemas.microsoft.com/office/drawing/2014/main" id="{836579D0-39CB-70CF-C07C-AE3E128413DD}"/>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95628" y="2629492"/>
            <a:ext cx="1500536" cy="15005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5">
            <a:extLst>
              <a:ext uri="{FF2B5EF4-FFF2-40B4-BE49-F238E27FC236}">
                <a16:creationId xmlns:a16="http://schemas.microsoft.com/office/drawing/2014/main" id="{8086D526-334D-CEC7-A5B0-139B51E7FF53}"/>
              </a:ext>
            </a:extLst>
          </p:cNvPr>
          <p:cNvSpPr txBox="1"/>
          <p:nvPr/>
        </p:nvSpPr>
        <p:spPr>
          <a:xfrm>
            <a:off x="5994566" y="4263357"/>
            <a:ext cx="2102659"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Analisi di qualità nei processi produttivi</a:t>
            </a:r>
          </a:p>
          <a:p>
            <a:pPr algn="ctr"/>
            <a:r>
              <a:rPr lang="it-IT" sz="1400">
                <a:latin typeface="Arial" panose="020B0604020202020204" pitchFamily="34" charset="0"/>
                <a:cs typeface="Arial" panose="020B0604020202020204" pitchFamily="34" charset="0"/>
              </a:rPr>
              <a:t>Gestione magazzino e logistica</a:t>
            </a:r>
          </a:p>
        </p:txBody>
      </p:sp>
      <p:pic>
        <p:nvPicPr>
          <p:cNvPr id="1032" name="Picture 8" descr="Visualizza immagine di origine">
            <a:extLst>
              <a:ext uri="{FF2B5EF4-FFF2-40B4-BE49-F238E27FC236}">
                <a16:creationId xmlns:a16="http://schemas.microsoft.com/office/drawing/2014/main" id="{0157031A-2C20-0427-1B4F-AA3A769336BA}"/>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49518" y="2759485"/>
            <a:ext cx="2409825" cy="13571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5">
            <a:extLst>
              <a:ext uri="{FF2B5EF4-FFF2-40B4-BE49-F238E27FC236}">
                <a16:creationId xmlns:a16="http://schemas.microsoft.com/office/drawing/2014/main" id="{1BEF0CA8-30E0-79CA-D7C7-520DA9B996E0}"/>
              </a:ext>
            </a:extLst>
          </p:cNvPr>
          <p:cNvSpPr txBox="1"/>
          <p:nvPr/>
        </p:nvSpPr>
        <p:spPr>
          <a:xfrm>
            <a:off x="8707286" y="4278682"/>
            <a:ext cx="2102659"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Analisi delle reti sociali</a:t>
            </a:r>
          </a:p>
          <a:p>
            <a:pPr algn="ctr"/>
            <a:endParaRPr lang="it-IT" sz="1400" b="1">
              <a:latin typeface="Arial" panose="020B0604020202020204" pitchFamily="34" charset="0"/>
              <a:cs typeface="Arial" panose="020B0604020202020204" pitchFamily="34" charset="0"/>
            </a:endParaRPr>
          </a:p>
          <a:p>
            <a:pPr algn="ctr"/>
            <a:endParaRPr lang="it-IT" sz="14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407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Complessità computazionale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(3/9)</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416320"/>
              </a:xfrm>
              <a:prstGeom prst="rect">
                <a:avLst/>
              </a:prstGeom>
              <a:noFill/>
            </p:spPr>
            <p:txBody>
              <a:bodyPr wrap="square" rtlCol="0">
                <a:spAutoFit/>
              </a:bodyPr>
              <a:lstStyle/>
              <a:p>
                <a:pPr marL="285750" indent="-285750" algn="just">
                  <a:buFont typeface="Arial" panose="020B0604020202020204" pitchFamily="34" charset="0"/>
                  <a:buChar char="•"/>
                </a:pP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b="1">
                    <a:latin typeface="Arial" panose="020B0604020202020204" pitchFamily="34" charset="0"/>
                    <a:cs typeface="Arial" panose="020B0604020202020204" pitchFamily="34" charset="0"/>
                  </a:rPr>
                  <a:t>:</a:t>
                </a:r>
              </a:p>
              <a:p>
                <a:pPr algn="just"/>
                <a:endParaRPr lang="it-IT" b="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Il calcolo di </a:t>
                </a:r>
                <a14:m>
                  <m:oMath xmlns:m="http://schemas.openxmlformats.org/officeDocument/2006/math">
                    <m:r>
                      <a:rPr lang="it-IT" i="1">
                        <a:latin typeface="Cambria Math" panose="02040503050406030204" pitchFamily="18" charset="0"/>
                      </a:rPr>
                      <m:t>𝜃</m:t>
                    </m:r>
                    <m:r>
                      <a:rPr lang="it-IT" i="1">
                        <a:latin typeface="Cambria Math" panose="02040503050406030204" pitchFamily="18" charset="0"/>
                      </a:rPr>
                      <m:t>=</m:t>
                    </m:r>
                    <m:sSup>
                      <m:sSupPr>
                        <m:ctrlPr>
                          <a:rPr lang="it-IT" i="1">
                            <a:latin typeface="Cambria Math" panose="02040503050406030204" pitchFamily="18" charset="0"/>
                          </a:rPr>
                        </m:ctrlPr>
                      </m:sSupPr>
                      <m:e>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e>
                        </m:d>
                      </m:e>
                      <m:sup>
                        <m:r>
                          <a:rPr lang="it-IT" i="1">
                            <a:latin typeface="Cambria Math" panose="02040503050406030204" pitchFamily="18" charset="0"/>
                          </a:rPr>
                          <m:t>−1</m:t>
                        </m:r>
                      </m:sup>
                    </m:sSup>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𝑦</m:t>
                    </m:r>
                    <m:r>
                      <a:rPr lang="it-IT" i="1">
                        <a:latin typeface="Cambria Math" panose="02040503050406030204" pitchFamily="18" charset="0"/>
                      </a:rPr>
                      <m:t>  </m:t>
                    </m:r>
                  </m:oMath>
                </a14:m>
                <a:r>
                  <a:rPr lang="it-IT">
                    <a:latin typeface="Arial" panose="020B0604020202020204" pitchFamily="34" charset="0"/>
                    <a:cs typeface="Arial" panose="020B0604020202020204" pitchFamily="34" charset="0"/>
                  </a:rPr>
                  <a:t>richiede il seguente numero di operazioni:</a:t>
                </a:r>
              </a:p>
              <a:p>
                <a:pPr algn="just"/>
                <a:endParaRPr lang="it-IT">
                  <a:latin typeface="Arial" panose="020B0604020202020204" pitchFamily="34" charset="0"/>
                  <a:cs typeface="Arial" panose="020B0604020202020204" pitchFamily="34" charset="0"/>
                </a:endParaRPr>
              </a:p>
              <a:p>
                <a:pPr marL="342900" indent="-342900" algn="just">
                  <a:buFont typeface="+mj-lt"/>
                  <a:buAutoNum type="arabicPeriod"/>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oMath>
                </a14:m>
                <a:r>
                  <a:rPr lang="it-IT" i="1">
                    <a:latin typeface="Arial" panose="020B0604020202020204" pitchFamily="34" charset="0"/>
                    <a:cs typeface="Arial" panose="020B0604020202020204" pitchFamily="34" charset="0"/>
                  </a:rPr>
                  <a:t>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oMath>
                </a14:m>
                <a:r>
                  <a:rPr lang="it-IT" i="1">
                    <a:latin typeface="Arial" panose="020B0604020202020204" pitchFamily="34" charset="0"/>
                    <a:cs typeface="Arial" panose="020B0604020202020204" pitchFamily="34" charset="0"/>
                  </a:rPr>
                  <a:t> operazioni, essendo </a:t>
                </a:r>
                <a14:m>
                  <m:oMath xmlns:m="http://schemas.openxmlformats.org/officeDocument/2006/math">
                    <m:r>
                      <a:rPr lang="it-IT" i="1">
                        <a:latin typeface="Cambria Math" panose="02040503050406030204" pitchFamily="18" charset="0"/>
                      </a:rPr>
                      <m:t>𝑋</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𝑚</m:t>
                        </m:r>
                        <m:r>
                          <a:rPr lang="it-IT" i="1">
                            <a:latin typeface="Cambria Math" panose="02040503050406030204" pitchFamily="18" charset="0"/>
                          </a:rPr>
                          <m:t>×</m:t>
                        </m:r>
                        <m:r>
                          <a:rPr lang="it-IT" i="1">
                            <a:latin typeface="Cambria Math" panose="02040503050406030204" pitchFamily="18" charset="0"/>
                          </a:rPr>
                          <m:t>𝑛</m:t>
                        </m:r>
                      </m:sup>
                    </m:sSup>
                  </m:oMath>
                </a14:m>
                <a:endParaRPr lang="it-IT" i="1">
                  <a:latin typeface="Arial" panose="020B0604020202020204" pitchFamily="34" charset="0"/>
                  <a:cs typeface="Arial" panose="020B0604020202020204" pitchFamily="34" charset="0"/>
                </a:endParaRPr>
              </a:p>
              <a:p>
                <a:pPr marL="342900" indent="-342900" algn="just">
                  <a:buFont typeface="+mj-lt"/>
                  <a:buAutoNum type="arabicPeriod"/>
                </a:pPr>
                <a:r>
                  <a:rPr lang="it-IT" i="1">
                    <a:latin typeface="Arial" panose="020B0604020202020204" pitchFamily="34" charset="0"/>
                    <a:cs typeface="Arial" panose="020B0604020202020204" pitchFamily="34" charset="0"/>
                  </a:rPr>
                  <a:t>L'inversa </a:t>
                </a:r>
                <a14:m>
                  <m:oMath xmlns:m="http://schemas.openxmlformats.org/officeDocument/2006/math">
                    <m:sSup>
                      <m:sSupPr>
                        <m:ctrlPr>
                          <a:rPr lang="it-IT" i="1">
                            <a:latin typeface="Cambria Math" panose="02040503050406030204" pitchFamily="18" charset="0"/>
                          </a:rPr>
                        </m:ctrlPr>
                      </m:sSupPr>
                      <m:e>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e>
                        </m:d>
                      </m:e>
                      <m:sup>
                        <m:r>
                          <a:rPr lang="it-IT" i="1">
                            <a:latin typeface="Cambria Math" panose="02040503050406030204" pitchFamily="18" charset="0"/>
                          </a:rPr>
                          <m:t>−1</m:t>
                        </m:r>
                      </m:sup>
                    </m:sSup>
                  </m:oMath>
                </a14:m>
                <a:r>
                  <a:rPr lang="it-IT" i="1">
                    <a:latin typeface="Arial" panose="020B0604020202020204" pitchFamily="34" charset="0"/>
                    <a:cs typeface="Arial" panose="020B0604020202020204" pitchFamily="34" charset="0"/>
                  </a:rPr>
                  <a:t>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3</m:t>
                            </m:r>
                          </m:sup>
                        </m:sSup>
                      </m:e>
                    </m:d>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operazioni, essendo </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𝑛</m:t>
                        </m:r>
                        <m:r>
                          <a:rPr lang="it-IT" i="1">
                            <a:latin typeface="Cambria Math" panose="02040503050406030204" pitchFamily="18" charset="0"/>
                          </a:rPr>
                          <m:t>×</m:t>
                        </m:r>
                        <m:r>
                          <a:rPr lang="it-IT" i="1">
                            <a:latin typeface="Cambria Math" panose="02040503050406030204" pitchFamily="18" charset="0"/>
                          </a:rPr>
                          <m:t>𝑛</m:t>
                        </m:r>
                      </m:sup>
                    </m:sSup>
                  </m:oMath>
                </a14:m>
                <a:endParaRPr lang="it-IT" i="1">
                  <a:latin typeface="Arial" panose="020B0604020202020204" pitchFamily="34" charset="0"/>
                  <a:cs typeface="Arial" panose="020B0604020202020204" pitchFamily="34" charset="0"/>
                </a:endParaRPr>
              </a:p>
              <a:p>
                <a:pPr marL="342900" indent="-342900" algn="just">
                  <a:buFont typeface="+mj-lt"/>
                  <a:buAutoNum type="arabicPeriod"/>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𝑦</m:t>
                    </m:r>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𝑛𝑚</m:t>
                        </m:r>
                      </m:e>
                    </m:d>
                  </m:oMath>
                </a14:m>
                <a:r>
                  <a:rPr lang="it-IT" i="1">
                    <a:latin typeface="Arial" panose="020B0604020202020204" pitchFamily="34" charset="0"/>
                    <a:cs typeface="Arial" panose="020B0604020202020204" pitchFamily="34" charset="0"/>
                  </a:rPr>
                  <a:t> operazioni per produrre una matrice</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𝑅</m:t>
                        </m:r>
                      </m:e>
                      <m:sup>
                        <m:r>
                          <a:rPr lang="it-IT" i="1">
                            <a:latin typeface="Cambria Math" panose="02040503050406030204" pitchFamily="18" charset="0"/>
                          </a:rPr>
                          <m:t>𝑛</m:t>
                        </m:r>
                        <m:r>
                          <a:rPr lang="it-IT" i="1">
                            <a:latin typeface="Cambria Math" panose="02040503050406030204" pitchFamily="18" charset="0"/>
                          </a:rPr>
                          <m:t>×1</m:t>
                        </m:r>
                      </m:sup>
                    </m:sSup>
                  </m:oMath>
                </a14:m>
                <a:endParaRPr lang="it-IT" i="1">
                  <a:latin typeface="Arial" panose="020B0604020202020204" pitchFamily="34" charset="0"/>
                  <a:cs typeface="Arial" panose="020B0604020202020204" pitchFamily="34" charset="0"/>
                </a:endParaRPr>
              </a:p>
              <a:p>
                <a:pPr marL="342900" indent="-342900" algn="just">
                  <a:buFont typeface="+mj-lt"/>
                  <a:buAutoNum type="arabicPeriod"/>
                </a:pPr>
                <a14:m>
                  <m:oMath xmlns:m="http://schemas.openxmlformats.org/officeDocument/2006/math">
                    <m:sSup>
                      <m:sSupPr>
                        <m:ctrlPr>
                          <a:rPr lang="it-IT" i="1">
                            <a:latin typeface="Cambria Math" panose="02040503050406030204" pitchFamily="18" charset="0"/>
                          </a:rPr>
                        </m:ctrlPr>
                      </m:sSupPr>
                      <m:e>
                        <m:d>
                          <m:dPr>
                            <m:ctrlPr>
                              <a:rPr lang="it-IT" i="1">
                                <a:latin typeface="Cambria Math" panose="02040503050406030204" pitchFamily="18" charset="0"/>
                              </a:rPr>
                            </m:ctrlPr>
                          </m:dPr>
                          <m:e>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e>
                        </m:d>
                      </m:e>
                      <m:sup>
                        <m:r>
                          <a:rPr lang="it-IT" i="1">
                            <a:latin typeface="Cambria Math" panose="02040503050406030204" pitchFamily="18" charset="0"/>
                          </a:rPr>
                          <m:t>−1</m:t>
                        </m:r>
                      </m:sup>
                    </m:sSup>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𝑦</m:t>
                    </m:r>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e>
                    </m:d>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operazioni</a:t>
                </a:r>
              </a:p>
              <a:p>
                <a:pPr marL="342900" indent="-342900" algn="just">
                  <a:buFont typeface="Arial" panose="020B0604020202020204" pitchFamily="34" charset="0"/>
                  <a:buChar char="•"/>
                </a:pPr>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Quindi la complessità totale è pari a:</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3</m:t>
                              </m:r>
                            </m:sup>
                          </m:sSup>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𝑛𝑚</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3</m:t>
                              </m:r>
                            </m:sup>
                          </m:sSup>
                        </m:e>
                      </m:d>
                    </m:oMath>
                  </m:oMathPara>
                </a14:m>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416320"/>
              </a:xfrm>
              <a:prstGeom prst="rect">
                <a:avLst/>
              </a:prstGeom>
              <a:blipFill>
                <a:blip r:embed="rId2"/>
                <a:stretch>
                  <a:fillRect l="-476" t="-741"/>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968129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Complessità computazionale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(4/9)</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801314"/>
              </a:xfrm>
              <a:prstGeom prst="rect">
                <a:avLst/>
              </a:prstGeom>
              <a:noFill/>
            </p:spPr>
            <p:txBody>
              <a:bodyPr wrap="square" rtlCol="0">
                <a:spAutoFit/>
              </a:bodyPr>
              <a:lstStyle/>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Discesa del gradiente:</a:t>
                </a:r>
              </a:p>
              <a:p>
                <a:pPr algn="just"/>
                <a:endParaRPr lang="it-IT" b="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La discesa del gradiente può essere descritta in </a:t>
                </a:r>
                <a:r>
                  <a:rPr lang="it-IT" b="1">
                    <a:latin typeface="Arial" panose="020B0604020202020204" pitchFamily="34" charset="0"/>
                    <a:cs typeface="Arial" panose="020B0604020202020204" pitchFamily="34" charset="0"/>
                  </a:rPr>
                  <a:t>forma vettorizzata </a:t>
                </a:r>
                <a:r>
                  <a:rPr lang="it-IT">
                    <a:latin typeface="Arial" panose="020B0604020202020204" pitchFamily="34" charset="0"/>
                    <a:cs typeface="Arial" panose="020B0604020202020204" pitchFamily="34" charset="0"/>
                  </a:rPr>
                  <a:t>dalla seguente regola di aggiornamento: </a:t>
                </a:r>
                <a14:m>
                  <m:oMath xmlns:m="http://schemas.openxmlformats.org/officeDocument/2006/math">
                    <m:r>
                      <a:rPr lang="it-IT" i="1">
                        <a:latin typeface="Cambria Math" panose="02040503050406030204" pitchFamily="18" charset="0"/>
                      </a:rPr>
                      <m:t>𝜃</m:t>
                    </m:r>
                    <m:r>
                      <a:rPr lang="it-IT" i="1">
                        <a:latin typeface="Cambria Math" panose="02040503050406030204" pitchFamily="18" charset="0"/>
                      </a:rPr>
                      <m:t>= </m:t>
                    </m:r>
                    <m:r>
                      <a:rPr lang="it-IT" i="1">
                        <a:latin typeface="Cambria Math" panose="02040503050406030204" pitchFamily="18" charset="0"/>
                      </a:rPr>
                      <m:t>𝜃</m:t>
                    </m:r>
                    <m:r>
                      <a:rPr lang="it-IT" i="1">
                        <a:latin typeface="Cambria Math" panose="02040503050406030204" pitchFamily="18" charset="0"/>
                      </a:rPr>
                      <m:t>− </m:t>
                    </m:r>
                    <m:r>
                      <a:rPr lang="it-IT" i="1">
                        <a:latin typeface="Cambria Math" panose="02040503050406030204" pitchFamily="18" charset="0"/>
                      </a:rPr>
                      <m:t>𝜂</m:t>
                    </m:r>
                    <m:sSub>
                      <m:sSubPr>
                        <m:ctrlPr>
                          <a:rPr lang="it-IT" i="1" smtClean="0">
                            <a:latin typeface="Cambria Math" panose="02040503050406030204" pitchFamily="18" charset="0"/>
                          </a:rPr>
                        </m:ctrlPr>
                      </m:sSubPr>
                      <m:e>
                        <m:r>
                          <a:rPr lang="it-IT" i="1">
                            <a:latin typeface="Cambria Math" panose="02040503050406030204" pitchFamily="18" charset="0"/>
                          </a:rPr>
                          <m:t>𝛻</m:t>
                        </m:r>
                      </m:e>
                      <m:sub>
                        <m:r>
                          <a:rPr lang="it-IT" i="1">
                            <a:latin typeface="Cambria Math" panose="02040503050406030204" pitchFamily="18" charset="0"/>
                          </a:rPr>
                          <m:t>𝜃</m:t>
                        </m:r>
                      </m:sub>
                    </m:sSub>
                    <m:r>
                      <a:rPr lang="it-IT" i="1">
                        <a:latin typeface="Cambria Math" panose="02040503050406030204" pitchFamily="18" charset="0"/>
                      </a:rPr>
                      <m:t>𝐽</m:t>
                    </m:r>
                    <m:r>
                      <a:rPr lang="it-IT" i="1">
                        <a:latin typeface="Cambria Math" panose="02040503050406030204" pitchFamily="18" charset="0"/>
                      </a:rPr>
                      <m:t>(</m:t>
                    </m:r>
                    <m:r>
                      <a:rPr lang="it-IT" i="1">
                        <a:latin typeface="Cambria Math" panose="02040503050406030204" pitchFamily="18" charset="0"/>
                      </a:rPr>
                      <m:t>𝜃</m:t>
                    </m:r>
                    <m:r>
                      <a:rPr lang="it-IT" i="1">
                        <a:latin typeface="Cambria Math" panose="02040503050406030204" pitchFamily="18" charset="0"/>
                      </a:rPr>
                      <m:t>) = </m:t>
                    </m:r>
                    <m:r>
                      <a:rPr lang="it-IT" i="1">
                        <a:latin typeface="Cambria Math" panose="02040503050406030204" pitchFamily="18" charset="0"/>
                      </a:rPr>
                      <m:t>𝜃</m:t>
                    </m:r>
                    <m:r>
                      <a:rPr lang="it-IT" i="1">
                        <a:latin typeface="Cambria Math" panose="02040503050406030204" pitchFamily="18" charset="0"/>
                      </a:rPr>
                      <m:t>− </m:t>
                    </m:r>
                    <m:r>
                      <a:rPr lang="it-IT" i="1">
                        <a:latin typeface="Cambria Math" panose="02040503050406030204" pitchFamily="18" charset="0"/>
                      </a:rPr>
                      <m:t>𝜂</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r>
                      <a:rPr lang="it-IT" i="1">
                        <a:latin typeface="Cambria Math" panose="02040503050406030204" pitchFamily="18" charset="0"/>
                      </a:rPr>
                      <m:t>𝜃</m:t>
                    </m:r>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𝑦</m:t>
                    </m:r>
                    <m:r>
                      <a:rPr lang="it-IT" i="1">
                        <a:latin typeface="Cambria Math" panose="02040503050406030204" pitchFamily="18" charset="0"/>
                      </a:rPr>
                      <m:t>)</m:t>
                    </m:r>
                  </m:oMath>
                </a14:m>
                <a:endParaRPr lang="it-IT" i="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Essa richiede il seguente numero di operazioni:</a:t>
                </a:r>
              </a:p>
              <a:p>
                <a:pPr algn="just"/>
                <a:endParaRPr lang="it-IT">
                  <a:latin typeface="Arial" panose="020B0604020202020204" pitchFamily="34" charset="0"/>
                  <a:cs typeface="Arial" panose="020B0604020202020204" pitchFamily="34" charset="0"/>
                </a:endParaRPr>
              </a:p>
              <a:p>
                <a:pPr marL="342900" indent="-342900" algn="just">
                  <a:buFont typeface="+mj-lt"/>
                  <a:buAutoNum type="arabicPeriod"/>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oMath>
                </a14:m>
                <a:r>
                  <a:rPr lang="it-IT" i="1">
                    <a:latin typeface="Arial" panose="020B0604020202020204" pitchFamily="34" charset="0"/>
                    <a:cs typeface="Arial" panose="020B0604020202020204" pitchFamily="34" charset="0"/>
                  </a:rPr>
                  <a:t> operazioni</a:t>
                </a:r>
              </a:p>
              <a:p>
                <a:pPr marL="342900" indent="-342900" algn="just">
                  <a:buFont typeface="+mj-lt"/>
                  <a:buAutoNum type="arabicPeriod"/>
                </a:pPr>
                <a:r>
                  <a:rPr lang="it-IT" i="1">
                    <a:latin typeface="Arial" panose="020B0604020202020204" pitchFamily="34" charset="0"/>
                    <a:cs typeface="Arial" panose="020B0604020202020204" pitchFamily="34" charset="0"/>
                  </a:rPr>
                  <a:t>Per ogni iterazione bisogna calcolare:</a:t>
                </a:r>
              </a:p>
              <a:p>
                <a:pPr marL="800100" lvl="1" indent="-342900" algn="just">
                  <a:buFont typeface="Arial" panose="020B0604020202020204" pitchFamily="34" charset="0"/>
                  <a:buChar char="•"/>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m:t>
                        </m:r>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𝑋</m:t>
                    </m:r>
                    <m:r>
                      <a:rPr lang="it-IT" i="1">
                        <a:latin typeface="Cambria Math" panose="02040503050406030204" pitchFamily="18" charset="0"/>
                      </a:rPr>
                      <m:t>)</m:t>
                    </m:r>
                    <m:r>
                      <a:rPr lang="it-IT" i="1">
                        <a:latin typeface="Cambria Math" panose="02040503050406030204" pitchFamily="18" charset="0"/>
                      </a:rPr>
                      <m:t>𝜃</m:t>
                    </m:r>
                  </m:oMath>
                </a14:m>
                <a:r>
                  <a:rPr lang="it-IT" i="1">
                    <a:latin typeface="Arial" panose="020B0604020202020204" pitchFamily="34" charset="0"/>
                    <a:cs typeface="Arial" panose="020B0604020202020204" pitchFamily="34" charset="0"/>
                  </a:rPr>
                  <a:t> che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oMath>
                </a14:m>
                <a:r>
                  <a:rPr lang="it-IT" i="1">
                    <a:latin typeface="Arial" panose="020B0604020202020204" pitchFamily="34" charset="0"/>
                    <a:cs typeface="Arial" panose="020B0604020202020204" pitchFamily="34" charset="0"/>
                  </a:rPr>
                  <a:t> </a:t>
                </a:r>
              </a:p>
              <a:p>
                <a:pPr marL="800100" lvl="1" indent="-342900" algn="just">
                  <a:buFont typeface="Arial" panose="020B0604020202020204" pitchFamily="34" charset="0"/>
                  <a:buChar char="•"/>
                </a:pP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m:t>
                        </m:r>
                        <m:r>
                          <a:rPr lang="it-IT" i="1">
                            <a:latin typeface="Cambria Math" panose="02040503050406030204" pitchFamily="18" charset="0"/>
                          </a:rPr>
                          <m:t>𝑋</m:t>
                        </m:r>
                      </m:e>
                      <m:sup>
                        <m:r>
                          <a:rPr lang="it-IT" i="1">
                            <a:latin typeface="Cambria Math" panose="02040503050406030204" pitchFamily="18" charset="0"/>
                          </a:rPr>
                          <m:t>𝑇</m:t>
                        </m:r>
                      </m:sup>
                    </m:sSup>
                    <m:r>
                      <a:rPr lang="it-IT" i="1">
                        <a:latin typeface="Cambria Math" panose="02040503050406030204" pitchFamily="18" charset="0"/>
                      </a:rPr>
                      <m:t>)</m:t>
                    </m:r>
                    <m:r>
                      <a:rPr lang="it-IT" i="1">
                        <a:latin typeface="Cambria Math" panose="02040503050406030204" pitchFamily="18" charset="0"/>
                      </a:rPr>
                      <m:t>𝑦</m:t>
                    </m:r>
                  </m:oMath>
                </a14:m>
                <a:r>
                  <a:rPr lang="it-IT" i="1">
                    <a:latin typeface="Arial" panose="020B0604020202020204" pitchFamily="34" charset="0"/>
                    <a:cs typeface="Arial" panose="020B0604020202020204" pitchFamily="34" charset="0"/>
                  </a:rPr>
                  <a:t> che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𝑛𝑚</m:t>
                        </m:r>
                      </m:e>
                    </m:d>
                  </m:oMath>
                </a14:m>
                <a:endParaRPr lang="it-IT" i="1">
                  <a:latin typeface="Arial" panose="020B0604020202020204" pitchFamily="34" charset="0"/>
                  <a:cs typeface="Arial" panose="020B0604020202020204" pitchFamily="34" charset="0"/>
                </a:endParaRPr>
              </a:p>
              <a:p>
                <a:pPr marL="800100" lvl="1" indent="-342900" algn="just">
                  <a:buFont typeface="Arial" panose="020B0604020202020204" pitchFamily="34" charset="0"/>
                  <a:buChar char="•"/>
                </a:pPr>
                <a:r>
                  <a:rPr lang="it-IT" i="1">
                    <a:latin typeface="Arial" panose="020B0604020202020204" pitchFamily="34" charset="0"/>
                    <a:cs typeface="Arial" panose="020B0604020202020204" pitchFamily="34" charset="0"/>
                  </a:rPr>
                  <a:t>L'aggiornamento di </a:t>
                </a:r>
                <a14:m>
                  <m:oMath xmlns:m="http://schemas.openxmlformats.org/officeDocument/2006/math">
                    <m:r>
                      <a:rPr lang="it-IT" i="1">
                        <a:latin typeface="Cambria Math" panose="02040503050406030204" pitchFamily="18" charset="0"/>
                      </a:rPr>
                      <m:t>𝜃</m:t>
                    </m:r>
                    <m:r>
                      <a:rPr lang="it-IT" i="1">
                        <a:latin typeface="Cambria Math" panose="02040503050406030204" pitchFamily="18" charset="0"/>
                      </a:rPr>
                      <m:t> </m:t>
                    </m:r>
                  </m:oMath>
                </a14:m>
                <a:r>
                  <a:rPr lang="it-IT" i="1">
                    <a:latin typeface="Arial" panose="020B0604020202020204" pitchFamily="34" charset="0"/>
                    <a:cs typeface="Arial" panose="020B0604020202020204" pitchFamily="34" charset="0"/>
                  </a:rPr>
                  <a:t>con queste matrici calcolate richiede </a:t>
                </a:r>
                <a14:m>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m:t>
                        </m:r>
                      </m:e>
                    </m:d>
                  </m:oMath>
                </a14:m>
                <a:r>
                  <a:rPr lang="it-IT" i="1">
                    <a:latin typeface="Arial" panose="020B0604020202020204" pitchFamily="34" charset="0"/>
                    <a:cs typeface="Arial" panose="020B0604020202020204" pitchFamily="34" charset="0"/>
                  </a:rPr>
                  <a:t> </a:t>
                </a: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Quindi la complessità totale è pari a:</a:t>
                </a:r>
              </a:p>
              <a:p>
                <a:pPr algn="just"/>
                <a:endParaRPr lang="it-IT">
                  <a:latin typeface="Arial" panose="020B0604020202020204" pitchFamily="34" charset="0"/>
                  <a:cs typeface="Arial" panose="020B0604020202020204" pitchFamily="34" charset="0"/>
                </a:endParaRPr>
              </a:p>
              <a:p>
                <a:pPr algn="just"/>
                <a14:m>
                  <m:oMathPara xmlns:m="http://schemas.openxmlformats.org/officeDocument/2006/math">
                    <m:oMathParaPr>
                      <m:jc m:val="center"/>
                    </m:oMathParaPr>
                    <m:oMath xmlns:m="http://schemas.openxmlformats.org/officeDocument/2006/math">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r>
                        <a:rPr lang="it-IT" i="1">
                          <a:latin typeface="Cambria Math" panose="02040503050406030204" pitchFamily="18" charset="0"/>
                        </a:rPr>
                        <m:t>+</m:t>
                      </m:r>
                      <m:r>
                        <a:rPr lang="it-IT" i="1">
                          <a:latin typeface="Cambria Math" panose="02040503050406030204" pitchFamily="18" charset="0"/>
                        </a:rPr>
                        <m:t>𝑘</m:t>
                      </m:r>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𝑛</m:t>
                              </m:r>
                            </m:e>
                            <m:sup>
                              <m:r>
                                <a:rPr lang="it-IT" i="1">
                                  <a:latin typeface="Cambria Math" panose="02040503050406030204" pitchFamily="18" charset="0"/>
                                </a:rPr>
                                <m:t>2</m:t>
                              </m:r>
                            </m:sup>
                          </m:sSup>
                          <m:r>
                            <a:rPr lang="it-IT" i="1">
                              <a:latin typeface="Cambria Math" panose="02040503050406030204" pitchFamily="18" charset="0"/>
                            </a:rPr>
                            <m:t>𝑚</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𝑛𝑚</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r>
                            <a:rPr lang="it-IT" i="1">
                              <a:latin typeface="Cambria Math" panose="02040503050406030204" pitchFamily="18" charset="0"/>
                            </a:rPr>
                            <m:t>𝑛</m:t>
                          </m:r>
                        </m:e>
                      </m:d>
                      <m:r>
                        <a:rPr lang="it-IT" i="1">
                          <a:latin typeface="Cambria Math" panose="02040503050406030204" pitchFamily="18" charset="0"/>
                        </a:rPr>
                        <m:t>)=</m:t>
                      </m:r>
                      <m:r>
                        <a:rPr lang="it-IT" i="1">
                          <a:latin typeface="Cambria Math" panose="02040503050406030204" pitchFamily="18" charset="0"/>
                        </a:rPr>
                        <m:t>𝑂</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𝑘𝑛</m:t>
                              </m:r>
                            </m:e>
                            <m:sup>
                              <m:r>
                                <a:rPr lang="it-IT" i="1">
                                  <a:latin typeface="Cambria Math" panose="02040503050406030204" pitchFamily="18" charset="0"/>
                                </a:rPr>
                                <m:t>2</m:t>
                              </m:r>
                            </m:sup>
                          </m:sSup>
                          <m:r>
                            <a:rPr lang="it-IT" i="1">
                              <a:latin typeface="Cambria Math" panose="02040503050406030204" pitchFamily="18" charset="0"/>
                            </a:rPr>
                            <m:t>𝑚</m:t>
                          </m:r>
                        </m:e>
                      </m:d>
                    </m:oMath>
                  </m:oMathPara>
                </a14:m>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Dove </a:t>
                </a:r>
                <a14:m>
                  <m:oMath xmlns:m="http://schemas.openxmlformats.org/officeDocument/2006/math">
                    <m:r>
                      <a:rPr lang="it-IT" i="1">
                        <a:latin typeface="Cambria Math" panose="02040503050406030204" pitchFamily="18" charset="0"/>
                      </a:rPr>
                      <m:t>𝑘</m:t>
                    </m:r>
                  </m:oMath>
                </a14:m>
                <a:r>
                  <a:rPr lang="it-IT">
                    <a:latin typeface="Arial" panose="020B0604020202020204" pitchFamily="34" charset="0"/>
                    <a:cs typeface="Arial" panose="020B0604020202020204" pitchFamily="34" charset="0"/>
                  </a:rPr>
                  <a:t> è il numero di iterazioni</a:t>
                </a: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4801314"/>
              </a:xfrm>
              <a:prstGeom prst="rect">
                <a:avLst/>
              </a:prstGeom>
              <a:blipFill>
                <a:blip r:embed="rId2"/>
                <a:stretch>
                  <a:fillRect l="-476" t="-528" r="-476"/>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730673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Confronto su MATLAB</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(5/9)</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970318"/>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Dunque, risulta che le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 hanno una complessità di </a:t>
            </a:r>
            <a:r>
              <a:rPr lang="it-IT" i="1">
                <a:latin typeface="Arial" panose="020B0604020202020204" pitchFamily="34" charset="0"/>
                <a:cs typeface="Arial" panose="020B0604020202020204" pitchFamily="34" charset="0"/>
              </a:rPr>
              <a:t>O(n</a:t>
            </a:r>
            <a:r>
              <a:rPr lang="it-IT" i="1" baseline="30000">
                <a:latin typeface="Arial" panose="020B0604020202020204" pitchFamily="34" charset="0"/>
                <a:cs typeface="Arial" panose="020B0604020202020204" pitchFamily="34" charset="0"/>
              </a:rPr>
              <a:t>3</a:t>
            </a:r>
            <a:r>
              <a:rPr lang="it-IT" i="1">
                <a:latin typeface="Arial" panose="020B0604020202020204" pitchFamily="34" charset="0"/>
                <a:cs typeface="Arial" panose="020B0604020202020204" pitchFamily="34" charset="0"/>
              </a:rPr>
              <a:t>)</a:t>
            </a:r>
            <a:r>
              <a:rPr lang="it-IT">
                <a:latin typeface="Arial" panose="020B0604020202020204" pitchFamily="34" charset="0"/>
                <a:cs typeface="Arial" panose="020B0604020202020204" pitchFamily="34" charset="0"/>
              </a:rPr>
              <a:t>, mentre la </a:t>
            </a:r>
            <a:r>
              <a:rPr lang="it-IT" b="1">
                <a:latin typeface="Arial" panose="020B0604020202020204" pitchFamily="34" charset="0"/>
                <a:cs typeface="Arial" panose="020B0604020202020204" pitchFamily="34" charset="0"/>
              </a:rPr>
              <a:t>discesa del gradiente</a:t>
            </a:r>
            <a:r>
              <a:rPr lang="it-IT">
                <a:latin typeface="Arial" panose="020B0604020202020204" pitchFamily="34" charset="0"/>
                <a:cs typeface="Arial" panose="020B0604020202020204" pitchFamily="34" charset="0"/>
              </a:rPr>
              <a:t> ha una complessità di </a:t>
            </a:r>
            <a:r>
              <a:rPr lang="it-IT" i="1">
                <a:latin typeface="Arial" panose="020B0604020202020204" pitchFamily="34" charset="0"/>
                <a:cs typeface="Arial" panose="020B0604020202020204" pitchFamily="34" charset="0"/>
              </a:rPr>
              <a:t>O(kn</a:t>
            </a:r>
            <a:r>
              <a:rPr lang="it-IT" i="1" baseline="30000">
                <a:latin typeface="Arial" panose="020B0604020202020204" pitchFamily="34" charset="0"/>
                <a:cs typeface="Arial" panose="020B0604020202020204" pitchFamily="34" charset="0"/>
              </a:rPr>
              <a:t>2</a:t>
            </a:r>
            <a:r>
              <a:rPr lang="it-IT" i="1">
                <a:latin typeface="Arial" panose="020B0604020202020204" pitchFamily="34" charset="0"/>
                <a:cs typeface="Arial" panose="020B0604020202020204" pitchFamily="34" charset="0"/>
              </a:rPr>
              <a:t>m).</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Si noti che nel caso delle </a:t>
            </a:r>
            <a:r>
              <a:rPr lang="it-IT" err="1">
                <a:latin typeface="Arial" panose="020B0604020202020204" pitchFamily="34" charset="0"/>
                <a:cs typeface="Arial" panose="020B0604020202020204" pitchFamily="34" charset="0"/>
              </a:rPr>
              <a:t>normal</a:t>
            </a:r>
            <a:r>
              <a:rPr lang="it-IT">
                <a:latin typeface="Arial" panose="020B0604020202020204" pitchFamily="34" charset="0"/>
                <a:cs typeface="Arial" panose="020B0604020202020204" pitchFamily="34" charset="0"/>
              </a:rPr>
              <a:t> </a:t>
            </a:r>
            <a:r>
              <a:rPr lang="it-IT"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 la complessità di O(n</a:t>
            </a:r>
            <a:r>
              <a:rPr lang="it-IT" baseline="30000">
                <a:latin typeface="Arial" panose="020B0604020202020204" pitchFamily="34" charset="0"/>
                <a:cs typeface="Arial" panose="020B0604020202020204" pitchFamily="34" charset="0"/>
              </a:rPr>
              <a:t>3</a:t>
            </a:r>
            <a:r>
              <a:rPr lang="it-IT">
                <a:latin typeface="Arial" panose="020B0604020202020204" pitchFamily="34" charset="0"/>
                <a:cs typeface="Arial" panose="020B0604020202020204" pitchFamily="34" charset="0"/>
              </a:rPr>
              <a:t>) è data dall’uso dell’algoritmo di </a:t>
            </a:r>
            <a:r>
              <a:rPr lang="it-IT" b="1">
                <a:latin typeface="Arial" panose="020B0604020202020204" pitchFamily="34" charset="0"/>
                <a:cs typeface="Arial" panose="020B0604020202020204" pitchFamily="34" charset="0"/>
              </a:rPr>
              <a:t>eliminazione di Gauss </a:t>
            </a:r>
            <a:r>
              <a:rPr lang="it-IT">
                <a:latin typeface="Arial" panose="020B0604020202020204" pitchFamily="34" charset="0"/>
                <a:cs typeface="Arial" panose="020B0604020202020204" pitchFamily="34" charset="0"/>
              </a:rPr>
              <a:t>implementato tramite l’operatore backslash (\) in MATLAB.</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97F8BF6D-1221-882D-DF29-96AE80FB2900}"/>
              </a:ext>
            </a:extLst>
          </p:cNvPr>
          <p:cNvSpPr txBox="1"/>
          <p:nvPr/>
        </p:nvSpPr>
        <p:spPr>
          <a:xfrm>
            <a:off x="705995" y="2681940"/>
            <a:ext cx="8991564" cy="2462213"/>
          </a:xfrm>
          <a:prstGeom prst="rect">
            <a:avLst/>
          </a:prstGeom>
          <a:noFill/>
          <a:ln>
            <a:solidFill>
              <a:schemeClr val="tx1"/>
            </a:solidFill>
          </a:ln>
        </p:spPr>
        <p:txBody>
          <a:bodyPr wrap="none" rtlCol="0">
            <a:spAutoFit/>
          </a:bodyPr>
          <a:lstStyle/>
          <a:p>
            <a:r>
              <a:rPr lang="it-IT" sz="1400">
                <a:solidFill>
                  <a:srgbClr val="028009"/>
                </a:solidFill>
                <a:latin typeface="Courier New" panose="02070309020205020404" pitchFamily="49" charset="0"/>
                <a:cs typeface="Courier New" panose="02070309020205020404" pitchFamily="49" charset="0"/>
              </a:rPr>
              <a:t>%Calcolo dei parametri attraverso le </a:t>
            </a:r>
            <a:r>
              <a:rPr lang="it-IT" sz="1400" b="1" err="1">
                <a:solidFill>
                  <a:srgbClr val="028009"/>
                </a:solidFill>
                <a:latin typeface="Courier New" panose="02070309020205020404" pitchFamily="49" charset="0"/>
                <a:cs typeface="Courier New" panose="02070309020205020404" pitchFamily="49" charset="0"/>
              </a:rPr>
              <a:t>normal</a:t>
            </a:r>
            <a:r>
              <a:rPr lang="it-IT" sz="1400" b="1">
                <a:solidFill>
                  <a:srgbClr val="028009"/>
                </a:solidFill>
                <a:latin typeface="Courier New" panose="02070309020205020404" pitchFamily="49" charset="0"/>
                <a:cs typeface="Courier New" panose="02070309020205020404" pitchFamily="49" charset="0"/>
              </a:rPr>
              <a:t> </a:t>
            </a:r>
            <a:r>
              <a:rPr lang="it-IT" sz="1400" b="1" err="1">
                <a:solidFill>
                  <a:srgbClr val="028009"/>
                </a:solidFill>
                <a:latin typeface="Courier New" panose="02070309020205020404" pitchFamily="49" charset="0"/>
                <a:cs typeface="Courier New" panose="02070309020205020404" pitchFamily="49" charset="0"/>
              </a:rPr>
              <a:t>equations</a:t>
            </a:r>
            <a:endParaRPr lang="it-IT" sz="1400" b="1">
              <a:solidFill>
                <a:srgbClr val="028009"/>
              </a:solidFill>
              <a:latin typeface="Courier New" panose="02070309020205020404" pitchFamily="49" charset="0"/>
              <a:cs typeface="Courier New" panose="02070309020205020404" pitchFamily="49" charset="0"/>
            </a:endParaRPr>
          </a:p>
          <a:p>
            <a:r>
              <a:rPr lang="it-IT" sz="1400" err="1">
                <a:latin typeface="Courier New" panose="02070309020205020404" pitchFamily="49" charset="0"/>
                <a:cs typeface="Courier New" panose="02070309020205020404" pitchFamily="49" charset="0"/>
              </a:rPr>
              <a:t>theta_ne</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x_train</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x_train</a:t>
            </a:r>
            <a:r>
              <a:rPr lang="it-IT" sz="1400">
                <a:latin typeface="Courier New" panose="02070309020205020404" pitchFamily="49" charset="0"/>
                <a:cs typeface="Courier New" panose="02070309020205020404" pitchFamily="49" charset="0"/>
              </a:rPr>
              <a:t>)\(</a:t>
            </a:r>
            <a:r>
              <a:rPr lang="it-IT" sz="1400" err="1">
                <a:latin typeface="Courier New" panose="02070309020205020404" pitchFamily="49" charset="0"/>
                <a:cs typeface="Courier New" panose="02070309020205020404" pitchFamily="49" charset="0"/>
              </a:rPr>
              <a:t>x_train</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y_train</a:t>
            </a:r>
            <a:r>
              <a:rPr lang="it-IT" sz="1400">
                <a:latin typeface="Courier New" panose="02070309020205020404" pitchFamily="49" charset="0"/>
                <a:cs typeface="Courier New" panose="02070309020205020404" pitchFamily="49" charset="0"/>
              </a:rPr>
              <a:t>);</a:t>
            </a:r>
          </a:p>
          <a:p>
            <a:endParaRPr lang="it-IT" sz="1400">
              <a:solidFill>
                <a:srgbClr val="028009"/>
              </a:solidFill>
              <a:latin typeface="Courier New" panose="02070309020205020404" pitchFamily="49" charset="0"/>
              <a:cs typeface="Courier New" panose="02070309020205020404" pitchFamily="49" charset="0"/>
            </a:endParaRPr>
          </a:p>
          <a:p>
            <a:r>
              <a:rPr lang="it-IT" sz="1400">
                <a:solidFill>
                  <a:srgbClr val="028009"/>
                </a:solidFill>
                <a:latin typeface="Courier New" panose="02070309020205020404" pitchFamily="49" charset="0"/>
                <a:cs typeface="Courier New" panose="02070309020205020404" pitchFamily="49" charset="0"/>
              </a:rPr>
              <a:t>%-----------</a:t>
            </a:r>
            <a:r>
              <a:rPr lang="it-IT" sz="1400" err="1">
                <a:solidFill>
                  <a:srgbClr val="028009"/>
                </a:solidFill>
                <a:latin typeface="Courier New" panose="02070309020205020404" pitchFamily="49" charset="0"/>
                <a:cs typeface="Courier New" panose="02070309020205020404" pitchFamily="49" charset="0"/>
              </a:rPr>
              <a:t>file:batch_gradient_descent_ottimizzato.m</a:t>
            </a:r>
            <a:r>
              <a:rPr lang="it-IT" sz="1400">
                <a:solidFill>
                  <a:srgbClr val="028009"/>
                </a:solidFill>
                <a:latin typeface="Courier New" panose="02070309020205020404" pitchFamily="49" charset="0"/>
                <a:cs typeface="Courier New" panose="02070309020205020404" pitchFamily="49" charset="0"/>
              </a:rPr>
              <a:t>-------------</a:t>
            </a:r>
          </a:p>
          <a:p>
            <a:r>
              <a:rPr lang="it-IT" sz="1400" err="1">
                <a:solidFill>
                  <a:srgbClr val="0E00FF"/>
                </a:solidFill>
                <a:latin typeface="Courier New" panose="02070309020205020404" pitchFamily="49" charset="0"/>
                <a:cs typeface="Courier New" panose="02070309020205020404" pitchFamily="49" charset="0"/>
              </a:rPr>
              <a:t>function</a:t>
            </a:r>
            <a:r>
              <a:rPr lang="it-IT" sz="1400">
                <a:latin typeface="Courier New" panose="02070309020205020404" pitchFamily="49" charset="0"/>
                <a:cs typeface="Courier New" panose="02070309020205020404" pitchFamily="49" charset="0"/>
              </a:rPr>
              <a:t> [</a:t>
            </a:r>
            <a:r>
              <a:rPr lang="it-IT" sz="1400" err="1">
                <a:latin typeface="Courier New" panose="02070309020205020404" pitchFamily="49" charset="0"/>
                <a:cs typeface="Courier New" panose="02070309020205020404" pitchFamily="49" charset="0"/>
              </a:rPr>
              <a:t>theta,cost_hist,n</a:t>
            </a:r>
            <a:r>
              <a:rPr lang="it-IT" sz="1400">
                <a:latin typeface="Courier New" panose="02070309020205020404" pitchFamily="49" charset="0"/>
                <a:cs typeface="Courier New" panose="02070309020205020404" pitchFamily="49" charset="0"/>
              </a:rPr>
              <a:t>] = </a:t>
            </a:r>
            <a:r>
              <a:rPr lang="it-IT" sz="1400" b="1" err="1">
                <a:latin typeface="Courier New" panose="02070309020205020404" pitchFamily="49" charset="0"/>
                <a:cs typeface="Courier New" panose="02070309020205020404" pitchFamily="49" charset="0"/>
              </a:rPr>
              <a:t>batch_gradient_descent_ottimizzato</a:t>
            </a:r>
            <a:r>
              <a:rPr lang="it-IT" sz="1400">
                <a:latin typeface="Courier New" panose="02070309020205020404" pitchFamily="49" charset="0"/>
                <a:cs typeface="Courier New" panose="02070309020205020404" pitchFamily="49" charset="0"/>
              </a:rPr>
              <a:t>(</a:t>
            </a:r>
            <a:r>
              <a:rPr lang="it-IT" sz="1400" err="1">
                <a:latin typeface="Courier New" panose="02070309020205020404" pitchFamily="49" charset="0"/>
                <a:cs typeface="Courier New" panose="02070309020205020404" pitchFamily="49" charset="0"/>
              </a:rPr>
              <a:t>theta,x,y,lr,it</a:t>
            </a:r>
            <a:r>
              <a:rPr lang="it-IT" sz="1400">
                <a:latin typeface="Courier New" panose="02070309020205020404" pitchFamily="49" charset="0"/>
                <a:cs typeface="Courier New" panose="02070309020205020404" pitchFamily="49" charset="0"/>
              </a:rPr>
              <a:t>)</a:t>
            </a:r>
          </a:p>
          <a:p>
            <a:r>
              <a:rPr lang="it-IT" sz="1400" err="1">
                <a:latin typeface="Courier New" panose="02070309020205020404" pitchFamily="49" charset="0"/>
                <a:cs typeface="Courier New" panose="02070309020205020404" pitchFamily="49" charset="0"/>
              </a:rPr>
              <a:t>cost_hist</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zeros</a:t>
            </a:r>
            <a:r>
              <a:rPr lang="it-IT" sz="1400">
                <a:latin typeface="Courier New" panose="02070309020205020404" pitchFamily="49" charset="0"/>
                <a:cs typeface="Courier New" panose="02070309020205020404" pitchFamily="49" charset="0"/>
              </a:rPr>
              <a:t>(it,1);</a:t>
            </a:r>
          </a:p>
          <a:p>
            <a:r>
              <a:rPr lang="it-IT" sz="1400">
                <a:solidFill>
                  <a:srgbClr val="0E00FF"/>
                </a:solidFill>
                <a:latin typeface="Courier New" panose="02070309020205020404" pitchFamily="49" charset="0"/>
                <a:cs typeface="Courier New" panose="02070309020205020404" pitchFamily="49" charset="0"/>
              </a:rPr>
              <a:t>for</a:t>
            </a:r>
            <a:r>
              <a:rPr lang="it-IT" sz="1400">
                <a:latin typeface="Courier New" panose="02070309020205020404" pitchFamily="49" charset="0"/>
                <a:cs typeface="Courier New" panose="02070309020205020404" pitchFamily="49" charset="0"/>
              </a:rPr>
              <a:t> </a:t>
            </a:r>
            <a:r>
              <a:rPr lang="it-IT" sz="1400" err="1">
                <a:latin typeface="Courier New" panose="02070309020205020404" pitchFamily="49" charset="0"/>
                <a:cs typeface="Courier New" panose="02070309020205020404" pitchFamily="49" charset="0"/>
              </a:rPr>
              <a:t>n</a:t>
            </a:r>
            <a:r>
              <a:rPr lang="it-IT" sz="1400">
                <a:latin typeface="Courier New" panose="02070309020205020404" pitchFamily="49" charset="0"/>
                <a:cs typeface="Courier New" panose="02070309020205020404" pitchFamily="49" charset="0"/>
              </a:rPr>
              <a:t> = 1 : </a:t>
            </a:r>
            <a:r>
              <a:rPr lang="it-IT" sz="1400" err="1">
                <a:latin typeface="Courier New" panose="02070309020205020404" pitchFamily="49" charset="0"/>
                <a:cs typeface="Courier New" panose="02070309020205020404" pitchFamily="49" charset="0"/>
              </a:rPr>
              <a:t>it</a:t>
            </a:r>
            <a:endParaRPr lang="it-IT" sz="1400">
              <a:latin typeface="Courier New" panose="02070309020205020404" pitchFamily="49" charset="0"/>
              <a:cs typeface="Courier New" panose="02070309020205020404" pitchFamily="49" charset="0"/>
            </a:endParaRPr>
          </a:p>
          <a:p>
            <a:r>
              <a:rPr lang="it-IT" sz="1400">
                <a:latin typeface="Courier New" panose="02070309020205020404" pitchFamily="49" charset="0"/>
                <a:cs typeface="Courier New" panose="02070309020205020404" pitchFamily="49" charset="0"/>
              </a:rPr>
              <a:t>    theta = theta - </a:t>
            </a:r>
            <a:r>
              <a:rPr lang="it-IT" sz="1400" err="1">
                <a:latin typeface="Courier New" panose="02070309020205020404" pitchFamily="49" charset="0"/>
                <a:cs typeface="Courier New" panose="02070309020205020404" pitchFamily="49" charset="0"/>
              </a:rPr>
              <a:t>lr</a:t>
            </a:r>
            <a:r>
              <a:rPr lang="it-IT" sz="1400">
                <a:latin typeface="Courier New" panose="02070309020205020404" pitchFamily="49" charset="0"/>
                <a:cs typeface="Courier New" panose="02070309020205020404" pitchFamily="49" charset="0"/>
              </a:rPr>
              <a:t>.* ( x'*x*theta - x' * y );</a:t>
            </a:r>
          </a:p>
          <a:p>
            <a:r>
              <a:rPr lang="it-IT" sz="1400">
                <a:latin typeface="Courier New" panose="02070309020205020404" pitchFamily="49" charset="0"/>
                <a:cs typeface="Courier New" panose="02070309020205020404" pitchFamily="49" charset="0"/>
              </a:rPr>
              <a:t>    </a:t>
            </a:r>
            <a:r>
              <a:rPr lang="it-IT" sz="1400" err="1">
                <a:latin typeface="Courier New" panose="02070309020205020404" pitchFamily="49" charset="0"/>
                <a:cs typeface="Courier New" panose="02070309020205020404" pitchFamily="49" charset="0"/>
              </a:rPr>
              <a:t>cost_hist</a:t>
            </a:r>
            <a:r>
              <a:rPr lang="it-IT" sz="1400">
                <a:latin typeface="Courier New" panose="02070309020205020404" pitchFamily="49" charset="0"/>
                <a:cs typeface="Courier New" panose="02070309020205020404" pitchFamily="49" charset="0"/>
              </a:rPr>
              <a:t>(</a:t>
            </a:r>
            <a:r>
              <a:rPr lang="it-IT" sz="1400" err="1">
                <a:latin typeface="Courier New" panose="02070309020205020404" pitchFamily="49" charset="0"/>
                <a:cs typeface="Courier New" panose="02070309020205020404" pitchFamily="49" charset="0"/>
              </a:rPr>
              <a:t>n</a:t>
            </a:r>
            <a:r>
              <a:rPr lang="it-IT" sz="1400">
                <a:latin typeface="Courier New" panose="02070309020205020404" pitchFamily="49" charset="0"/>
                <a:cs typeface="Courier New" panose="02070309020205020404" pitchFamily="49" charset="0"/>
              </a:rPr>
              <a:t>) = </a:t>
            </a:r>
            <a:r>
              <a:rPr lang="it-IT" sz="1400" err="1">
                <a:latin typeface="Courier New" panose="02070309020205020404" pitchFamily="49" charset="0"/>
                <a:cs typeface="Courier New" panose="02070309020205020404" pitchFamily="49" charset="0"/>
              </a:rPr>
              <a:t>cost_func</a:t>
            </a:r>
            <a:r>
              <a:rPr lang="it-IT" sz="1400">
                <a:latin typeface="Courier New" panose="02070309020205020404" pitchFamily="49" charset="0"/>
                <a:cs typeface="Courier New" panose="02070309020205020404" pitchFamily="49" charset="0"/>
              </a:rPr>
              <a:t>(</a:t>
            </a:r>
            <a:r>
              <a:rPr lang="it-IT" sz="1400" err="1">
                <a:latin typeface="Courier New" panose="02070309020205020404" pitchFamily="49" charset="0"/>
                <a:cs typeface="Courier New" panose="02070309020205020404" pitchFamily="49" charset="0"/>
              </a:rPr>
              <a:t>theta,x,y</a:t>
            </a:r>
            <a:r>
              <a:rPr lang="it-IT" sz="1400">
                <a:latin typeface="Courier New" panose="02070309020205020404" pitchFamily="49" charset="0"/>
                <a:cs typeface="Courier New" panose="02070309020205020404" pitchFamily="49" charset="0"/>
              </a:rPr>
              <a:t>);</a:t>
            </a:r>
          </a:p>
          <a:p>
            <a:r>
              <a:rPr lang="it-IT" sz="1400">
                <a:solidFill>
                  <a:srgbClr val="0E00FF"/>
                </a:solidFill>
                <a:latin typeface="Courier New" panose="02070309020205020404" pitchFamily="49" charset="0"/>
                <a:cs typeface="Courier New" panose="02070309020205020404" pitchFamily="49" charset="0"/>
              </a:rPr>
              <a:t>end</a:t>
            </a:r>
          </a:p>
          <a:p>
            <a:r>
              <a:rPr lang="it-IT" sz="1400">
                <a:solidFill>
                  <a:srgbClr val="0E00FF"/>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298225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Rapporto tempi di esecuzione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(6/9)</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247317"/>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Tramite le funzioni </a:t>
            </a:r>
            <a:r>
              <a:rPr lang="it-IT" b="1" i="1">
                <a:latin typeface="Arial" panose="020B0604020202020204" pitchFamily="34" charset="0"/>
                <a:cs typeface="Arial" panose="020B0604020202020204" pitchFamily="34" charset="0"/>
              </a:rPr>
              <a:t>tic, toc </a:t>
            </a:r>
            <a:r>
              <a:rPr lang="it-IT">
                <a:latin typeface="Arial" panose="020B0604020202020204" pitchFamily="34" charset="0"/>
                <a:cs typeface="Arial" panose="020B0604020202020204" pitchFamily="34" charset="0"/>
              </a:rPr>
              <a:t>di MATLAB che ci permettono di misurare il tempo impiegato dai due metodi per calcolare il </a:t>
            </a:r>
            <a:r>
              <a:rPr lang="el-GR" b="1" i="1">
                <a:latin typeface="Arial" panose="020B0604020202020204" pitchFamily="34" charset="0"/>
                <a:cs typeface="Arial" panose="020B0604020202020204" pitchFamily="34" charset="0"/>
              </a:rPr>
              <a:t>θ</a:t>
            </a:r>
            <a:r>
              <a:rPr lang="el-GR">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ottimale rispetto allo stesso training set, in particolare si nota che il metodo delle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b="1">
                <a:latin typeface="Arial" panose="020B0604020202020204" pitchFamily="34" charset="0"/>
                <a:cs typeface="Arial" panose="020B0604020202020204" pitchFamily="34" charset="0"/>
              </a:rPr>
              <a:t> è quasi tre volte più veloce di quello della discesa del gradiente</a:t>
            </a:r>
            <a:r>
              <a:rPr lang="it-IT">
                <a:latin typeface="Arial" panose="020B0604020202020204" pitchFamily="34" charset="0"/>
                <a:cs typeface="Arial" panose="020B0604020202020204" pitchFamily="34" charset="0"/>
              </a:rPr>
              <a:t>:</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Occorre, però, sottolineare come </a:t>
            </a:r>
            <a:r>
              <a:rPr lang="it-IT" b="1">
                <a:latin typeface="Arial" panose="020B0604020202020204" pitchFamily="34" charset="0"/>
                <a:cs typeface="Arial" panose="020B0604020202020204" pitchFamily="34" charset="0"/>
              </a:rPr>
              <a:t>i risultati ottenuti siano influenzati </a:t>
            </a:r>
            <a:r>
              <a:rPr lang="it-IT">
                <a:latin typeface="Arial" panose="020B0604020202020204" pitchFamily="34" charset="0"/>
                <a:cs typeface="Arial" panose="020B0604020202020204" pitchFamily="34" charset="0"/>
              </a:rPr>
              <a:t>oltre che dalla complessità dei due algoritmi anche da altri fattori quali </a:t>
            </a:r>
            <a:r>
              <a:rPr lang="it-IT" b="1">
                <a:latin typeface="Arial" panose="020B0604020202020204" pitchFamily="34" charset="0"/>
                <a:cs typeface="Arial" panose="020B0604020202020204" pitchFamily="34" charset="0"/>
              </a:rPr>
              <a:t>le prestazioni della macchina </a:t>
            </a:r>
            <a:r>
              <a:rPr lang="it-IT">
                <a:latin typeface="Arial" panose="020B0604020202020204" pitchFamily="34" charset="0"/>
                <a:cs typeface="Arial" panose="020B0604020202020204" pitchFamily="34" charset="0"/>
              </a:rPr>
              <a:t>su cui girano, dal contesto di esecuzione, dal carico del sistema, etc., dunque, in esecuzioni successive potrebbero essere ottenuti risultati diversi.</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673D39D0-6B22-8C59-0C6E-2F682836A8E7}"/>
              </a:ext>
            </a:extLst>
          </p:cNvPr>
          <p:cNvSpPr txBox="1"/>
          <p:nvPr/>
        </p:nvSpPr>
        <p:spPr>
          <a:xfrm>
            <a:off x="746572" y="2898006"/>
            <a:ext cx="2869696" cy="1815882"/>
          </a:xfrm>
          <a:prstGeom prst="rect">
            <a:avLst/>
          </a:prstGeom>
          <a:noFill/>
          <a:ln>
            <a:solidFill>
              <a:schemeClr val="tx1"/>
            </a:solidFill>
          </a:ln>
        </p:spPr>
        <p:txBody>
          <a:bodyPr wrap="none" rtlCol="0">
            <a:spAutoFit/>
          </a:bodyPr>
          <a:lstStyle/>
          <a:p>
            <a:r>
              <a:rPr lang="it-IT" sz="1400" dirty="0" err="1">
                <a:latin typeface="Courier New" panose="02070309020205020404" pitchFamily="49" charset="0"/>
                <a:cs typeface="Courier New" panose="02070309020205020404" pitchFamily="49" charset="0"/>
              </a:rPr>
              <a:t>tempo_batch_opt</a:t>
            </a:r>
            <a:r>
              <a:rPr lang="it-IT" sz="1400" dirty="0">
                <a:latin typeface="Courier New" panose="02070309020205020404" pitchFamily="49" charset="0"/>
                <a:cs typeface="Courier New" panose="02070309020205020404" pitchFamily="49" charset="0"/>
              </a:rPr>
              <a:t>:</a:t>
            </a:r>
          </a:p>
          <a:p>
            <a:r>
              <a:rPr lang="it-IT" sz="1400" dirty="0">
                <a:latin typeface="Courier New" panose="02070309020205020404" pitchFamily="49" charset="0"/>
                <a:cs typeface="Courier New" panose="02070309020205020404" pitchFamily="49" charset="0"/>
              </a:rPr>
              <a:t>   0.0382</a:t>
            </a:r>
          </a:p>
          <a:p>
            <a:endParaRPr lang="it-IT" sz="1400" dirty="0">
              <a:latin typeface="Courier New" panose="02070309020205020404" pitchFamily="49" charset="0"/>
              <a:cs typeface="Courier New" panose="02070309020205020404" pitchFamily="49" charset="0"/>
            </a:endParaRPr>
          </a:p>
          <a:p>
            <a:r>
              <a:rPr lang="it-IT" sz="1400" dirty="0" err="1">
                <a:latin typeface="Courier New" panose="02070309020205020404" pitchFamily="49" charset="0"/>
                <a:cs typeface="Courier New" panose="02070309020205020404" pitchFamily="49" charset="0"/>
              </a:rPr>
              <a:t>tempo_ne</a:t>
            </a:r>
            <a:r>
              <a:rPr lang="it-IT" sz="1400" dirty="0">
                <a:latin typeface="Courier New" panose="02070309020205020404" pitchFamily="49" charset="0"/>
                <a:cs typeface="Courier New" panose="02070309020205020404" pitchFamily="49" charset="0"/>
              </a:rPr>
              <a:t>:</a:t>
            </a:r>
          </a:p>
          <a:p>
            <a:r>
              <a:rPr lang="it-IT" sz="1400" dirty="0">
                <a:latin typeface="Courier New" panose="02070309020205020404" pitchFamily="49" charset="0"/>
                <a:cs typeface="Courier New" panose="02070309020205020404" pitchFamily="49" charset="0"/>
              </a:rPr>
              <a:t>   0.0141</a:t>
            </a:r>
          </a:p>
          <a:p>
            <a:endParaRPr lang="it-IT" sz="1400" dirty="0">
              <a:latin typeface="Courier New" panose="02070309020205020404" pitchFamily="49" charset="0"/>
              <a:cs typeface="Courier New" panose="02070309020205020404" pitchFamily="49" charset="0"/>
            </a:endParaRPr>
          </a:p>
          <a:p>
            <a:r>
              <a:rPr lang="it-IT" sz="1400" dirty="0" err="1">
                <a:latin typeface="Courier New" panose="02070309020205020404" pitchFamily="49" charset="0"/>
                <a:cs typeface="Courier New" panose="02070309020205020404" pitchFamily="49" charset="0"/>
              </a:rPr>
              <a:t>tempo_batch_opt</a:t>
            </a:r>
            <a:r>
              <a:rPr lang="it-IT" sz="1400" dirty="0">
                <a:latin typeface="Courier New" panose="02070309020205020404" pitchFamily="49" charset="0"/>
                <a:cs typeface="Courier New" panose="02070309020205020404" pitchFamily="49" charset="0"/>
              </a:rPr>
              <a:t>/</a:t>
            </a:r>
            <a:r>
              <a:rPr lang="it-IT" sz="1400" dirty="0" err="1">
                <a:latin typeface="Courier New" panose="02070309020205020404" pitchFamily="49" charset="0"/>
                <a:cs typeface="Courier New" panose="02070309020205020404" pitchFamily="49" charset="0"/>
              </a:rPr>
              <a:t>tempo_ne</a:t>
            </a:r>
            <a:r>
              <a:rPr lang="it-IT" sz="1400" dirty="0">
                <a:latin typeface="Courier New" panose="02070309020205020404" pitchFamily="49" charset="0"/>
                <a:cs typeface="Courier New" panose="02070309020205020404" pitchFamily="49" charset="0"/>
              </a:rPr>
              <a:t>:</a:t>
            </a:r>
          </a:p>
          <a:p>
            <a:r>
              <a:rPr lang="it-IT" sz="1400" dirty="0">
                <a:latin typeface="Courier New" panose="02070309020205020404" pitchFamily="49" charset="0"/>
                <a:cs typeface="Courier New" panose="02070309020205020404" pitchFamily="49" charset="0"/>
              </a:rPr>
              <a:t>   2.7121</a:t>
            </a:r>
          </a:p>
        </p:txBody>
      </p:sp>
    </p:spTree>
    <p:extLst>
      <p:ext uri="{BB962C8B-B14F-4D97-AF65-F5344CB8AC3E}">
        <p14:creationId xmlns:p14="http://schemas.microsoft.com/office/powerpoint/2010/main" val="3827443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Metriche di valutazione per la Regressione Lineare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38414"/>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(7/9)</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6464"/>
                <a:ext cx="10673862" cy="3111301"/>
              </a:xfrm>
              <a:prstGeom prst="rect">
                <a:avLst/>
              </a:prstGeom>
              <a:noFill/>
            </p:spPr>
            <p:txBody>
              <a:bodyPr wrap="square" rtlCol="0">
                <a:spAutoFit/>
              </a:bodyPr>
              <a:lstStyle/>
              <a:p>
                <a:pPr algn="just"/>
                <a:r>
                  <a:rPr lang="it-IT" b="0" i="0">
                    <a:effectLst/>
                    <a:latin typeface="Arial" panose="020B0604020202020204" pitchFamily="34" charset="0"/>
                  </a:rPr>
                  <a:t>Per valutare le prestazioni di un modello è necessario avere delle metriche di valutazione,</a:t>
                </a:r>
                <a:br>
                  <a:rPr lang="it-IT"/>
                </a:br>
                <a:r>
                  <a:rPr lang="it-IT" b="0" i="0">
                    <a:effectLst/>
                    <a:latin typeface="Arial" panose="020B0604020202020204" pitchFamily="34" charset="0"/>
                  </a:rPr>
                  <a:t>cio</a:t>
                </a:r>
                <a:r>
                  <a:rPr lang="it-IT">
                    <a:latin typeface="Arial" panose="020B0604020202020204" pitchFamily="34" charset="0"/>
                  </a:rPr>
                  <a:t>è</a:t>
                </a:r>
                <a:r>
                  <a:rPr lang="it-IT" b="0" i="0">
                    <a:effectLst/>
                    <a:latin typeface="Arial" panose="020B0604020202020204" pitchFamily="34" charset="0"/>
                  </a:rPr>
                  <a:t> un numero reale che ci consenta di valutarne il comportamento. Nell’ambito della classificazione si definisce l’</a:t>
                </a:r>
                <a:r>
                  <a:rPr lang="it-IT" b="1" i="0" err="1">
                    <a:effectLst/>
                    <a:latin typeface="Arial" panose="020B0604020202020204" pitchFamily="34" charset="0"/>
                  </a:rPr>
                  <a:t>accuracy</a:t>
                </a:r>
                <a:r>
                  <a:rPr lang="it-IT" b="1" i="0">
                    <a:effectLst/>
                    <a:latin typeface="Arial" panose="020B0604020202020204" pitchFamily="34" charset="0"/>
                  </a:rPr>
                  <a:t> </a:t>
                </a:r>
                <a:r>
                  <a:rPr lang="it-IT" i="0">
                    <a:effectLst/>
                    <a:latin typeface="Arial" panose="020B0604020202020204" pitchFamily="34" charset="0"/>
                  </a:rPr>
                  <a:t>come:</a:t>
                </a:r>
                <a:endParaRPr lang="it-IT">
                  <a:latin typeface="Arial" panose="020B0604020202020204" pitchFamily="34" charset="0"/>
                </a:endParaRPr>
              </a:p>
              <a:p>
                <a:pPr algn="just"/>
                <a:endParaRPr lang="it-IT">
                  <a:latin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it-IT" b="1" i="1" smtClean="0">
                          <a:latin typeface="Cambria Math" panose="02040503050406030204" pitchFamily="18" charset="0"/>
                          <a:cs typeface="Arial" panose="020B0604020202020204" pitchFamily="34" charset="0"/>
                        </a:rPr>
                        <m:t>𝒂𝒄𝒄𝒖𝒓𝒂𝒄𝒚</m:t>
                      </m:r>
                      <m:r>
                        <a:rPr lang="it-IT" i="1" smtClean="0">
                          <a:latin typeface="Cambria Math" panose="02040503050406030204" pitchFamily="18" charset="0"/>
                          <a:cs typeface="Arial" panose="020B0604020202020204" pitchFamily="34" charset="0"/>
                        </a:rPr>
                        <m:t>=</m:t>
                      </m:r>
                      <m:f>
                        <m:fPr>
                          <m:ctrlPr>
                            <a:rPr lang="it-IT" i="1" smtClean="0">
                              <a:latin typeface="Cambria Math" panose="02040503050406030204" pitchFamily="18" charset="0"/>
                              <a:cs typeface="Arial" panose="020B0604020202020204" pitchFamily="34" charset="0"/>
                            </a:rPr>
                          </m:ctrlPr>
                        </m:fPr>
                        <m:num>
                          <m:r>
                            <a:rPr lang="it-IT" b="0" i="1" smtClean="0">
                              <a:latin typeface="Cambria Math" panose="02040503050406030204" pitchFamily="18" charset="0"/>
                              <a:cs typeface="Arial" panose="020B0604020202020204" pitchFamily="34" charset="0"/>
                            </a:rPr>
                            <m:t>𝑃𝑟𝑒𝑑𝑖𝑧𝑖𝑜𝑛𝑖𝐶𝑜𝑟𝑟𝑒𝑡𝑡𝑒</m:t>
                          </m:r>
                        </m:num>
                        <m:den>
                          <m:r>
                            <a:rPr lang="it-IT" b="0" i="1" smtClean="0">
                              <a:latin typeface="Cambria Math" panose="02040503050406030204" pitchFamily="18" charset="0"/>
                              <a:cs typeface="Arial" panose="020B0604020202020204" pitchFamily="34" charset="0"/>
                            </a:rPr>
                            <m:t>𝑃𝑟𝑒𝑑𝑖𝑧𝑖𝑜𝑛𝑖𝑇𝑜𝑡𝑎𝑙𝑖</m:t>
                          </m:r>
                        </m:den>
                      </m:f>
                    </m:oMath>
                  </m:oMathPara>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b="0" i="0">
                    <a:effectLst/>
                    <a:latin typeface="Arial" panose="020B0604020202020204" pitchFamily="34" charset="0"/>
                  </a:rPr>
                  <a:t>Non sempre la scelta della metrica da utilizzare è immediata</a:t>
                </a:r>
                <a:r>
                  <a:rPr lang="it-IT">
                    <a:latin typeface="Arial" panose="020B0604020202020204" pitchFamily="34" charset="0"/>
                  </a:rPr>
                  <a:t> e</a:t>
                </a:r>
                <a:r>
                  <a:rPr lang="it-IT" b="0" i="0">
                    <a:effectLst/>
                    <a:latin typeface="Arial" panose="020B0604020202020204" pitchFamily="34" charset="0"/>
                  </a:rPr>
                  <a:t> in alcune situazioni diventa</a:t>
                </a:r>
                <a:br>
                  <a:rPr lang="it-IT"/>
                </a:br>
                <a:r>
                  <a:rPr lang="it-IT" b="0" i="0">
                    <a:effectLst/>
                    <a:latin typeface="Arial" panose="020B0604020202020204" pitchFamily="34" charset="0"/>
                  </a:rPr>
                  <a:t>difficile trovare una appropriata metrica per il modello in esame. Questo è ci</a:t>
                </a:r>
                <a:r>
                  <a:rPr lang="it-IT">
                    <a:latin typeface="Arial" panose="020B0604020202020204" pitchFamily="34" charset="0"/>
                  </a:rPr>
                  <a:t>ò</a:t>
                </a:r>
                <a:r>
                  <a:rPr lang="it-IT" b="0" i="0">
                    <a:effectLst/>
                    <a:latin typeface="Arial" panose="020B0604020202020204" pitchFamily="34" charset="0"/>
                  </a:rPr>
                  <a:t> che succede quando si lavora con classi distorte (”</a:t>
                </a:r>
                <a:r>
                  <a:rPr lang="it-IT" b="1" i="0" err="1">
                    <a:effectLst/>
                    <a:latin typeface="Arial" panose="020B0604020202020204" pitchFamily="34" charset="0"/>
                  </a:rPr>
                  <a:t>skewed</a:t>
                </a:r>
                <a:r>
                  <a:rPr lang="it-IT" b="0" i="0">
                    <a:effectLst/>
                    <a:latin typeface="Arial" panose="020B0604020202020204" pitchFamily="34" charset="0"/>
                  </a:rPr>
                  <a:t>”). Ad esempio, il fatto di avere un </a:t>
                </a:r>
                <a:r>
                  <a:rPr lang="it-IT" b="0" i="0" err="1">
                    <a:effectLst/>
                    <a:latin typeface="Arial" panose="020B0604020202020204" pitchFamily="34" charset="0"/>
                  </a:rPr>
                  <a:t>accuracy</a:t>
                </a:r>
                <a:r>
                  <a:rPr lang="it-IT" b="0" i="0">
                    <a:effectLst/>
                    <a:latin typeface="Arial" panose="020B0604020202020204" pitchFamily="34" charset="0"/>
                  </a:rPr>
                  <a:t> del 99% sul test set potrebbe non essere sufficiente a comprendere la bont</a:t>
                </a:r>
                <a:r>
                  <a:rPr lang="it-IT">
                    <a:latin typeface="Arial" panose="020B0604020202020204" pitchFamily="34" charset="0"/>
                  </a:rPr>
                  <a:t>à</a:t>
                </a:r>
                <a:r>
                  <a:rPr lang="it-IT" b="0" i="0">
                    <a:effectLst/>
                    <a:latin typeface="Arial" panose="020B0604020202020204" pitchFamily="34" charset="0"/>
                  </a:rPr>
                  <a:t> del nostro algoritmo. </a:t>
                </a:r>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6464"/>
                <a:ext cx="10673862" cy="3111301"/>
              </a:xfrm>
              <a:prstGeom prst="rect">
                <a:avLst/>
              </a:prstGeom>
              <a:blipFill>
                <a:blip r:embed="rId2"/>
                <a:stretch>
                  <a:fillRect l="-476" t="-1626" r="-476" b="-1626"/>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157326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Metriche di valutazione per la Regressione Lineare: MSE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55347"/>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(8/9)</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2046464"/>
            <a:ext cx="10673862" cy="2585323"/>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Il MSE è una metrica utilizzata solitamente per valutare le prestazioni di un modello di regressione lineare, fornendo un’idea sull’errore del modello nelle sue predizioni.</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Nel caso di studio trattato è stato proprio utilizzato il MSE per valutare le prestazioni del metodo della </a:t>
            </a:r>
            <a:r>
              <a:rPr lang="it-IT" b="1">
                <a:latin typeface="Arial" panose="020B0604020202020204" pitchFamily="34" charset="0"/>
                <a:cs typeface="Arial" panose="020B0604020202020204" pitchFamily="34" charset="0"/>
              </a:rPr>
              <a:t>discesa del gradiente </a:t>
            </a:r>
            <a:r>
              <a:rPr lang="it-IT">
                <a:latin typeface="Arial" panose="020B0604020202020204" pitchFamily="34" charset="0"/>
                <a:cs typeface="Arial" panose="020B0604020202020204" pitchFamily="34" charset="0"/>
              </a:rPr>
              <a:t>e delle </a:t>
            </a:r>
            <a:r>
              <a:rPr lang="it-IT" b="1" err="1">
                <a:latin typeface="Arial" panose="020B0604020202020204" pitchFamily="34" charset="0"/>
                <a:cs typeface="Arial" panose="020B0604020202020204" pitchFamily="34" charset="0"/>
              </a:rPr>
              <a:t>normal</a:t>
            </a:r>
            <a:r>
              <a:rPr lang="it-IT" b="1">
                <a:latin typeface="Arial" panose="020B0604020202020204" pitchFamily="34" charset="0"/>
                <a:cs typeface="Arial" panose="020B0604020202020204" pitchFamily="34" charset="0"/>
              </a:rPr>
              <a:t> </a:t>
            </a:r>
            <a:r>
              <a:rPr lang="it-IT" b="1" err="1">
                <a:latin typeface="Arial" panose="020B0604020202020204" pitchFamily="34" charset="0"/>
                <a:cs typeface="Arial" panose="020B0604020202020204" pitchFamily="34" charset="0"/>
              </a:rPr>
              <a:t>equations</a:t>
            </a:r>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su MATLAB: </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Picture 2">
            <a:extLst>
              <a:ext uri="{FF2B5EF4-FFF2-40B4-BE49-F238E27FC236}">
                <a16:creationId xmlns:a16="http://schemas.microsoft.com/office/drawing/2014/main" id="{C7337EFB-6E73-797E-362B-3073346DFD46}"/>
              </a:ext>
            </a:extLst>
          </p:cNvPr>
          <p:cNvPicPr>
            <a:picLocks noChangeAspect="1"/>
          </p:cNvPicPr>
          <p:nvPr/>
        </p:nvPicPr>
        <p:blipFill>
          <a:blip r:embed="rId4"/>
          <a:stretch>
            <a:fillRect/>
          </a:stretch>
        </p:blipFill>
        <p:spPr>
          <a:xfrm>
            <a:off x="3762375" y="2832692"/>
            <a:ext cx="4667250" cy="854502"/>
          </a:xfrm>
          <a:prstGeom prst="rect">
            <a:avLst/>
          </a:prstGeom>
        </p:spPr>
      </p:pic>
      <p:sp>
        <p:nvSpPr>
          <p:cNvPr id="11" name="TextBox 10">
            <a:extLst>
              <a:ext uri="{FF2B5EF4-FFF2-40B4-BE49-F238E27FC236}">
                <a16:creationId xmlns:a16="http://schemas.microsoft.com/office/drawing/2014/main" id="{D37F100A-8C23-B52A-7446-5CA52D26BA09}"/>
              </a:ext>
            </a:extLst>
          </p:cNvPr>
          <p:cNvSpPr txBox="1"/>
          <p:nvPr/>
        </p:nvSpPr>
        <p:spPr>
          <a:xfrm>
            <a:off x="684473" y="4779175"/>
            <a:ext cx="7648006" cy="738664"/>
          </a:xfrm>
          <a:prstGeom prst="rect">
            <a:avLst/>
          </a:prstGeom>
          <a:noFill/>
          <a:ln>
            <a:solidFill>
              <a:schemeClr val="tx1"/>
            </a:solidFill>
          </a:ln>
        </p:spPr>
        <p:txBody>
          <a:bodyPr wrap="square">
            <a:spAutoFit/>
          </a:bodyPr>
          <a:lstStyle/>
          <a:p>
            <a:r>
              <a:rPr lang="it-IT" sz="1400" b="0" i="0" dirty="0">
                <a:solidFill>
                  <a:srgbClr val="028009"/>
                </a:solidFill>
                <a:effectLst/>
                <a:latin typeface="Courier New" panose="02070309020205020404" pitchFamily="49" charset="0"/>
                <a:cs typeface="Courier New" panose="02070309020205020404" pitchFamily="49" charset="0"/>
              </a:rPr>
              <a:t>%---------------- MSE --------------%</a:t>
            </a:r>
            <a:br>
              <a:rPr lang="en-US" sz="1400" b="0" i="0" dirty="0">
                <a:effectLst/>
                <a:latin typeface="Courier New" panose="02070309020205020404" pitchFamily="49" charset="0"/>
                <a:cs typeface="Courier New" panose="02070309020205020404" pitchFamily="49" charset="0"/>
              </a:rPr>
            </a:br>
            <a:r>
              <a:rPr lang="en-US" sz="1400" b="0" i="0" dirty="0" err="1">
                <a:effectLst/>
                <a:latin typeface="Courier New" panose="02070309020205020404" pitchFamily="49" charset="0"/>
                <a:cs typeface="Courier New" panose="02070309020205020404" pitchFamily="49" charset="0"/>
              </a:rPr>
              <a:t>mse</a:t>
            </a:r>
            <a:r>
              <a:rPr lang="en-US" sz="1400" dirty="0" err="1">
                <a:latin typeface="Courier New" panose="02070309020205020404" pitchFamily="49" charset="0"/>
                <a:cs typeface="Courier New" panose="02070309020205020404" pitchFamily="49" charset="0"/>
              </a:rPr>
              <a:t>_</a:t>
            </a:r>
            <a:r>
              <a:rPr lang="en-US" sz="1400" b="0" i="0" dirty="0" err="1">
                <a:effectLst/>
                <a:latin typeface="Courier New" panose="02070309020205020404" pitchFamily="49" charset="0"/>
                <a:cs typeface="Courier New" panose="02070309020205020404" pitchFamily="49" charset="0"/>
              </a:rPr>
              <a:t>batch_opt</a:t>
            </a:r>
            <a:r>
              <a:rPr lang="en-US" sz="1400" b="0" i="0" dirty="0">
                <a:effectLst/>
                <a:latin typeface="Courier New" panose="02070309020205020404" pitchFamily="49" charset="0"/>
                <a:cs typeface="Courier New" panose="02070309020205020404" pitchFamily="49" charset="0"/>
              </a:rPr>
              <a:t> = </a:t>
            </a:r>
            <a:r>
              <a:rPr lang="en-US" sz="1400" b="0" i="0" dirty="0" err="1">
                <a:effectLst/>
                <a:latin typeface="Courier New" panose="02070309020205020404" pitchFamily="49" charset="0"/>
                <a:cs typeface="Courier New" panose="02070309020205020404" pitchFamily="49" charset="0"/>
              </a:rPr>
              <a:t>mse</a:t>
            </a:r>
            <a:r>
              <a:rPr lang="en-US" sz="1400" b="0" i="0" dirty="0">
                <a:effectLst/>
                <a:latin typeface="Courier New" panose="02070309020205020404" pitchFamily="49" charset="0"/>
                <a:cs typeface="Courier New" panose="02070309020205020404" pitchFamily="49" charset="0"/>
              </a:rPr>
              <a:t>(h(</a:t>
            </a:r>
            <a:r>
              <a:rPr lang="en-US" sz="1400" b="0" i="0" dirty="0" err="1">
                <a:effectLst/>
                <a:latin typeface="Courier New" panose="02070309020205020404" pitchFamily="49" charset="0"/>
                <a:cs typeface="Courier New" panose="02070309020205020404" pitchFamily="49" charset="0"/>
              </a:rPr>
              <a:t>x_test,theta</a:t>
            </a:r>
            <a:r>
              <a:rPr lang="en-US" sz="1400" dirty="0" err="1">
                <a:latin typeface="Courier New" panose="02070309020205020404" pitchFamily="49" charset="0"/>
                <a:cs typeface="Courier New" panose="02070309020205020404" pitchFamily="49" charset="0"/>
              </a:rPr>
              <a:t>_</a:t>
            </a:r>
            <a:r>
              <a:rPr lang="en-US" sz="1400" b="0" i="0" dirty="0" err="1">
                <a:effectLst/>
                <a:latin typeface="Courier New" panose="02070309020205020404" pitchFamily="49" charset="0"/>
                <a:cs typeface="Courier New" panose="02070309020205020404" pitchFamily="49" charset="0"/>
              </a:rPr>
              <a:t>batch_opt</a:t>
            </a:r>
            <a:r>
              <a:rPr lang="en-US" sz="1400" b="0" i="0" dirty="0">
                <a:effectLst/>
                <a:latin typeface="Courier New" panose="02070309020205020404" pitchFamily="49" charset="0"/>
                <a:cs typeface="Courier New" panose="02070309020205020404" pitchFamily="49" charset="0"/>
              </a:rPr>
              <a:t>),</a:t>
            </a:r>
            <a:r>
              <a:rPr lang="en-US" sz="1400" b="0" i="0" dirty="0" err="1">
                <a:effectLst/>
                <a:latin typeface="Courier New" panose="02070309020205020404" pitchFamily="49" charset="0"/>
                <a:cs typeface="Courier New" panose="02070309020205020404" pitchFamily="49" charset="0"/>
              </a:rPr>
              <a:t>y_test</a:t>
            </a:r>
            <a:r>
              <a:rPr lang="en-US" sz="1400" b="0" i="0" dirty="0">
                <a:effectLst/>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b="0" i="0" dirty="0" err="1">
                <a:effectLst/>
                <a:latin typeface="Courier New" panose="02070309020205020404" pitchFamily="49" charset="0"/>
                <a:cs typeface="Courier New" panose="02070309020205020404" pitchFamily="49" charset="0"/>
              </a:rPr>
              <a:t>mse</a:t>
            </a:r>
            <a:r>
              <a:rPr lang="en-US" sz="1400" dirty="0" err="1">
                <a:latin typeface="Courier New" panose="02070309020205020404" pitchFamily="49" charset="0"/>
                <a:cs typeface="Courier New" panose="02070309020205020404" pitchFamily="49" charset="0"/>
              </a:rPr>
              <a:t>_</a:t>
            </a:r>
            <a:r>
              <a:rPr lang="en-US" sz="1400" b="0" i="0" dirty="0" err="1">
                <a:effectLst/>
                <a:latin typeface="Courier New" panose="02070309020205020404" pitchFamily="49" charset="0"/>
                <a:cs typeface="Courier New" panose="02070309020205020404" pitchFamily="49" charset="0"/>
              </a:rPr>
              <a:t>ne</a:t>
            </a:r>
            <a:r>
              <a:rPr lang="en-US" sz="1400" b="0" i="0" dirty="0">
                <a:effectLst/>
                <a:latin typeface="Courier New" panose="02070309020205020404" pitchFamily="49" charset="0"/>
                <a:cs typeface="Courier New" panose="02070309020205020404" pitchFamily="49" charset="0"/>
              </a:rPr>
              <a:t> = </a:t>
            </a:r>
            <a:r>
              <a:rPr lang="en-US" sz="1400" b="0" i="0" dirty="0" err="1">
                <a:effectLst/>
                <a:latin typeface="Courier New" panose="02070309020205020404" pitchFamily="49" charset="0"/>
                <a:cs typeface="Courier New" panose="02070309020205020404" pitchFamily="49" charset="0"/>
              </a:rPr>
              <a:t>mse</a:t>
            </a:r>
            <a:r>
              <a:rPr lang="en-US" sz="1400" b="0" i="0" dirty="0">
                <a:effectLst/>
                <a:latin typeface="Courier New" panose="02070309020205020404" pitchFamily="49" charset="0"/>
                <a:cs typeface="Courier New" panose="02070309020205020404" pitchFamily="49" charset="0"/>
              </a:rPr>
              <a:t>(h(</a:t>
            </a:r>
            <a:r>
              <a:rPr lang="en-US" sz="1400" b="0" i="0" dirty="0" err="1">
                <a:effectLst/>
                <a:latin typeface="Courier New" panose="02070309020205020404" pitchFamily="49" charset="0"/>
                <a:cs typeface="Courier New" panose="02070309020205020404" pitchFamily="49" charset="0"/>
              </a:rPr>
              <a:t>x_test,theta</a:t>
            </a:r>
            <a:r>
              <a:rPr lang="en-US" sz="1400" dirty="0" err="1">
                <a:latin typeface="Courier New" panose="02070309020205020404" pitchFamily="49" charset="0"/>
                <a:cs typeface="Courier New" panose="02070309020205020404" pitchFamily="49" charset="0"/>
              </a:rPr>
              <a:t>_</a:t>
            </a:r>
            <a:r>
              <a:rPr lang="en-US" sz="1400" b="0" i="0" dirty="0" err="1">
                <a:effectLst/>
                <a:latin typeface="Courier New" panose="02070309020205020404" pitchFamily="49" charset="0"/>
                <a:cs typeface="Courier New" panose="02070309020205020404" pitchFamily="49" charset="0"/>
              </a:rPr>
              <a:t>ne</a:t>
            </a:r>
            <a:r>
              <a:rPr lang="en-US" sz="1400" b="0" i="0" dirty="0">
                <a:effectLst/>
                <a:latin typeface="Courier New" panose="02070309020205020404" pitchFamily="49" charset="0"/>
                <a:cs typeface="Courier New" panose="02070309020205020404" pitchFamily="49" charset="0"/>
              </a:rPr>
              <a:t>),</a:t>
            </a:r>
            <a:r>
              <a:rPr lang="en-US" sz="1400" b="0" i="0" dirty="0" err="1">
                <a:effectLst/>
                <a:latin typeface="Courier New" panose="02070309020205020404" pitchFamily="49" charset="0"/>
                <a:cs typeface="Courier New" panose="02070309020205020404" pitchFamily="49" charset="0"/>
              </a:rPr>
              <a:t>y_test</a:t>
            </a:r>
            <a:r>
              <a:rPr lang="en-US" sz="1400" b="0" i="0" dirty="0">
                <a:effectLst/>
                <a:latin typeface="Courier New" panose="02070309020205020404" pitchFamily="49" charset="0"/>
                <a:cs typeface="Courier New" panose="02070309020205020404" pitchFamily="49" charset="0"/>
              </a:rPr>
              <a:t>);</a:t>
            </a:r>
            <a:endParaRPr lang="it-IT"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58964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Metriche di valutazione per la Regressione Lineare: MSE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55347"/>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(9/9)</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TextBox 8">
            <a:extLst>
              <a:ext uri="{FF2B5EF4-FFF2-40B4-BE49-F238E27FC236}">
                <a16:creationId xmlns:a16="http://schemas.microsoft.com/office/drawing/2014/main" id="{483EAA4A-AB75-C3C6-185D-4A6F25C88CD7}"/>
              </a:ext>
            </a:extLst>
          </p:cNvPr>
          <p:cNvSpPr txBox="1"/>
          <p:nvPr/>
        </p:nvSpPr>
        <p:spPr>
          <a:xfrm>
            <a:off x="615461" y="2298088"/>
            <a:ext cx="6026639" cy="738664"/>
          </a:xfrm>
          <a:prstGeom prst="rect">
            <a:avLst/>
          </a:prstGeom>
          <a:noFill/>
          <a:ln>
            <a:solidFill>
              <a:schemeClr val="tx1"/>
            </a:solidFill>
          </a:ln>
        </p:spPr>
        <p:txBody>
          <a:bodyPr wrap="square">
            <a:spAutoFit/>
          </a:bodyPr>
          <a:lstStyle/>
          <a:p>
            <a:r>
              <a:rPr lang="en-US" sz="1400" b="0" i="0" dirty="0">
                <a:solidFill>
                  <a:srgbClr val="028009"/>
                </a:solidFill>
                <a:effectLst/>
                <a:latin typeface="Courier New" panose="02070309020205020404" pitchFamily="49" charset="0"/>
                <a:cs typeface="Courier New" panose="02070309020205020404" pitchFamily="49" charset="0"/>
              </a:rPr>
              <a:t>%---------------- OUTPUT --------------%</a:t>
            </a:r>
            <a:br>
              <a:rPr lang="en-US" sz="1400" dirty="0">
                <a:latin typeface="Courier New" panose="02070309020205020404" pitchFamily="49" charset="0"/>
                <a:cs typeface="Courier New" panose="02070309020205020404" pitchFamily="49" charset="0"/>
              </a:rPr>
            </a:br>
            <a:r>
              <a:rPr lang="en-US" sz="1400" b="1" i="0" dirty="0" err="1">
                <a:effectLst/>
                <a:latin typeface="Courier New" panose="02070309020205020404" pitchFamily="49" charset="0"/>
                <a:cs typeface="Courier New" panose="02070309020205020404" pitchFamily="49" charset="0"/>
              </a:rPr>
              <a:t>mse_batch_opt</a:t>
            </a:r>
            <a:r>
              <a:rPr lang="en-US" sz="1400" b="0" i="0" dirty="0">
                <a:effectLst/>
                <a:latin typeface="Courier New" panose="02070309020205020404" pitchFamily="49" charset="0"/>
                <a:cs typeface="Courier New" panose="02070309020205020404" pitchFamily="49" charset="0"/>
              </a:rPr>
              <a:t>	= 0.0095</a:t>
            </a:r>
            <a:br>
              <a:rPr lang="en-US" sz="1400" dirty="0">
                <a:latin typeface="Courier New" panose="02070309020205020404" pitchFamily="49" charset="0"/>
                <a:cs typeface="Courier New" panose="02070309020205020404" pitchFamily="49" charset="0"/>
              </a:rPr>
            </a:br>
            <a:r>
              <a:rPr lang="en-US" sz="1400" b="1" i="0" dirty="0" err="1">
                <a:effectLst/>
                <a:latin typeface="Courier New" panose="02070309020205020404" pitchFamily="49" charset="0"/>
                <a:cs typeface="Courier New" panose="02070309020205020404" pitchFamily="49" charset="0"/>
              </a:rPr>
              <a:t>mse_ne</a:t>
            </a:r>
            <a:r>
              <a:rPr lang="en-US" sz="1400" b="1" i="0" dirty="0">
                <a:effectLst/>
                <a:latin typeface="Courier New" panose="02070309020205020404" pitchFamily="49" charset="0"/>
                <a:cs typeface="Courier New" panose="02070309020205020404" pitchFamily="49" charset="0"/>
              </a:rPr>
              <a:t> </a:t>
            </a:r>
            <a:r>
              <a:rPr lang="en-US" sz="1400" b="0" i="0" dirty="0">
                <a:effectLst/>
                <a:latin typeface="Courier New" panose="02070309020205020404" pitchFamily="49" charset="0"/>
                <a:cs typeface="Courier New" panose="02070309020205020404" pitchFamily="49" charset="0"/>
              </a:rPr>
              <a:t>	  	= 0.0095</a:t>
            </a:r>
            <a:endParaRPr lang="it-IT" sz="14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4B613D24-0357-FC32-DB2F-8F74EC9FAF6D}"/>
              </a:ext>
            </a:extLst>
          </p:cNvPr>
          <p:cNvSpPr txBox="1"/>
          <p:nvPr/>
        </p:nvSpPr>
        <p:spPr>
          <a:xfrm>
            <a:off x="633045" y="3347382"/>
            <a:ext cx="10673862" cy="1477328"/>
          </a:xfrm>
          <a:prstGeom prst="rect">
            <a:avLst/>
          </a:prstGeom>
          <a:noFill/>
        </p:spPr>
        <p:txBody>
          <a:bodyPr wrap="square" rtlCol="0">
            <a:spAutoFit/>
          </a:bodyPr>
          <a:lstStyle/>
          <a:p>
            <a:pPr algn="just"/>
            <a:r>
              <a:rPr lang="it-IT" b="0" i="0" dirty="0">
                <a:effectLst/>
                <a:latin typeface="Arial" panose="020B0604020202020204" pitchFamily="34" charset="0"/>
              </a:rPr>
              <a:t>Dall’output ottenuto nella simulazione MATLAB, si pu</a:t>
            </a:r>
            <a:r>
              <a:rPr lang="it-IT" dirty="0">
                <a:latin typeface="Arial" panose="020B0604020202020204" pitchFamily="34" charset="0"/>
              </a:rPr>
              <a:t>ò</a:t>
            </a:r>
            <a:r>
              <a:rPr lang="it-IT" b="0" i="0" dirty="0">
                <a:effectLst/>
                <a:latin typeface="Arial" panose="020B0604020202020204" pitchFamily="34" charset="0"/>
              </a:rPr>
              <a:t> apprezzare come i due metodi usati </a:t>
            </a:r>
            <a:r>
              <a:rPr lang="it-IT" dirty="0">
                <a:latin typeface="Arial" panose="020B0604020202020204" pitchFamily="34" charset="0"/>
              </a:rPr>
              <a:t>abbiano prestazioni identiche nell’applicazione considerata. </a:t>
            </a:r>
            <a:endParaRPr lang="it-IT" b="0" i="0" dirty="0">
              <a:effectLst/>
              <a:latin typeface="Arial" panose="020B0604020202020204" pitchFamily="34" charset="0"/>
            </a:endParaRPr>
          </a:p>
          <a:p>
            <a:pPr algn="just"/>
            <a:endParaRPr lang="it-IT" dirty="0">
              <a:latin typeface="Arial" panose="020B0604020202020204" pitchFamily="34" charset="0"/>
            </a:endParaRPr>
          </a:p>
          <a:p>
            <a:pPr algn="just"/>
            <a:r>
              <a:rPr lang="it-IT" dirty="0">
                <a:latin typeface="Arial" panose="020B0604020202020204" pitchFamily="34" charset="0"/>
              </a:rPr>
              <a:t>La scelta sul metodo da utilizzare sarà quindi legata soltanto alla maggiore efficienza computazionale del metodo delle </a:t>
            </a:r>
            <a:r>
              <a:rPr lang="it-IT" dirty="0" err="1">
                <a:latin typeface="Arial" panose="020B0604020202020204" pitchFamily="34" charset="0"/>
              </a:rPr>
              <a:t>normal</a:t>
            </a:r>
            <a:r>
              <a:rPr lang="it-IT" dirty="0">
                <a:latin typeface="Arial" panose="020B0604020202020204" pitchFamily="34" charset="0"/>
              </a:rPr>
              <a:t> </a:t>
            </a:r>
            <a:r>
              <a:rPr lang="it-IT" dirty="0" err="1">
                <a:latin typeface="Arial" panose="020B0604020202020204" pitchFamily="34" charset="0"/>
              </a:rPr>
              <a:t>equations</a:t>
            </a:r>
            <a:r>
              <a:rPr lang="it-IT" dirty="0">
                <a:latin typeface="Arial" panose="020B0604020202020204" pitchFamily="34" charset="0"/>
              </a:rPr>
              <a:t>, essendo </a:t>
            </a:r>
            <a:r>
              <a:rPr lang="it-IT" i="1" dirty="0">
                <a:latin typeface="Arial" panose="020B0604020202020204" pitchFamily="34" charset="0"/>
              </a:rPr>
              <a:t>n = 7.</a:t>
            </a:r>
            <a:endParaRPr lang="it-IT"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48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Riassunto delle differenze</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1" name="TextBox 10">
            <a:extLst>
              <a:ext uri="{FF2B5EF4-FFF2-40B4-BE49-F238E27FC236}">
                <a16:creationId xmlns:a16="http://schemas.microsoft.com/office/drawing/2014/main" id="{A14ABDCA-BD70-C3C9-E2D2-F478C25EA237}"/>
              </a:ext>
            </a:extLst>
          </p:cNvPr>
          <p:cNvSpPr txBox="1"/>
          <p:nvPr/>
        </p:nvSpPr>
        <p:spPr>
          <a:xfrm>
            <a:off x="533400" y="1482073"/>
            <a:ext cx="10964332" cy="923330"/>
          </a:xfrm>
          <a:prstGeom prst="rect">
            <a:avLst/>
          </a:prstGeom>
          <a:noFill/>
        </p:spPr>
        <p:txBody>
          <a:bodyPr wrap="square">
            <a:spAutoFit/>
          </a:bodyPr>
          <a:lstStyle/>
          <a:p>
            <a:pPr algn="just"/>
            <a:r>
              <a:rPr lang="it-IT">
                <a:latin typeface="Arial" panose="020B0604020202020204" pitchFamily="34" charset="0"/>
                <a:cs typeface="Arial" panose="020B0604020202020204" pitchFamily="34" charset="0"/>
              </a:rPr>
              <a:t>Volendo riassumere le considerazioni fatte nel corso di questo capitolo, ci si avvale della seguente tabella, per sottolineare ulteriormente le differenze tra il metodo della discesa del gradiente e quello delle </a:t>
            </a:r>
            <a:r>
              <a:rPr lang="it-IT" err="1">
                <a:latin typeface="Arial" panose="020B0604020202020204" pitchFamily="34" charset="0"/>
                <a:cs typeface="Arial" panose="020B0604020202020204" pitchFamily="34" charset="0"/>
              </a:rPr>
              <a:t>normal</a:t>
            </a:r>
            <a:r>
              <a:rPr lang="it-IT">
                <a:latin typeface="Arial" panose="020B0604020202020204" pitchFamily="34" charset="0"/>
                <a:cs typeface="Arial" panose="020B0604020202020204" pitchFamily="34" charset="0"/>
              </a:rPr>
              <a:t> </a:t>
            </a:r>
            <a:r>
              <a:rPr lang="it-IT" err="1">
                <a:latin typeface="Arial" panose="020B0604020202020204" pitchFamily="34" charset="0"/>
                <a:cs typeface="Arial" panose="020B0604020202020204" pitchFamily="34" charset="0"/>
              </a:rPr>
              <a:t>equations</a:t>
            </a:r>
            <a:r>
              <a:rPr lang="it-IT">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075D9EE3-0161-C905-692C-8330190D6D3C}"/>
              </a:ext>
            </a:extLst>
          </p:cNvPr>
          <p:cNvPicPr>
            <a:picLocks noChangeAspect="1"/>
          </p:cNvPicPr>
          <p:nvPr/>
        </p:nvPicPr>
        <p:blipFill>
          <a:blip r:embed="rId4"/>
          <a:stretch>
            <a:fillRect/>
          </a:stretch>
        </p:blipFill>
        <p:spPr>
          <a:xfrm>
            <a:off x="1250018" y="2846643"/>
            <a:ext cx="9531096" cy="1398808"/>
          </a:xfrm>
          <a:prstGeom prst="rect">
            <a:avLst/>
          </a:prstGeom>
        </p:spPr>
      </p:pic>
    </p:spTree>
    <p:extLst>
      <p:ext uri="{BB962C8B-B14F-4D97-AF65-F5344CB8AC3E}">
        <p14:creationId xmlns:p14="http://schemas.microsoft.com/office/powerpoint/2010/main" val="8080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Interpretazione probabilistica</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5</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925091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603020"/>
              </a:xfrm>
              <a:prstGeom prst="rect">
                <a:avLst/>
              </a:prstGeom>
              <a:noFill/>
            </p:spPr>
            <p:txBody>
              <a:bodyPr wrap="square" rtlCol="0">
                <a:spAutoFit/>
              </a:bodyPr>
              <a:lstStyle/>
              <a:p>
                <a:pPr algn="just"/>
                <a:r>
                  <a:rPr lang="it-IT" b="0" i="0">
                    <a:effectLst/>
                    <a:latin typeface="Arial" panose="020B0604020202020204" pitchFamily="34" charset="0"/>
                  </a:rPr>
                  <a:t>Si vuole ora giustificare l’espressione della funzione costo </a:t>
                </a:r>
                <a14:m>
                  <m:oMath xmlns:m="http://schemas.openxmlformats.org/officeDocument/2006/math">
                    <m:r>
                      <a:rPr lang="it-IT" b="0" i="1" smtClean="0">
                        <a:effectLst/>
                        <a:latin typeface="Cambria Math" panose="02040503050406030204" pitchFamily="18" charset="0"/>
                      </a:rPr>
                      <m:t>𝐽</m:t>
                    </m:r>
                    <m:r>
                      <a:rPr lang="it-IT" b="0" i="1" smtClean="0">
                        <a:effectLst/>
                        <a:latin typeface="Cambria Math" panose="02040503050406030204" pitchFamily="18" charset="0"/>
                      </a:rPr>
                      <m:t>(</m:t>
                    </m:r>
                    <m:r>
                      <a:rPr lang="it-IT" b="0" i="1" smtClean="0">
                        <a:effectLst/>
                        <a:latin typeface="Cambria Math" panose="02040503050406030204" pitchFamily="18" charset="0"/>
                      </a:rPr>
                      <m:t>𝜃</m:t>
                    </m:r>
                    <m:r>
                      <a:rPr lang="it-IT" b="0" i="1" smtClean="0">
                        <a:effectLst/>
                        <a:latin typeface="Cambria Math" panose="02040503050406030204" pitchFamily="18" charset="0"/>
                      </a:rPr>
                      <m:t>)</m:t>
                    </m:r>
                  </m:oMath>
                </a14:m>
                <a:r>
                  <a:rPr lang="it-IT" b="0" i="0">
                    <a:effectLst/>
                    <a:latin typeface="Arial" panose="020B0604020202020204" pitchFamily="34" charset="0"/>
                  </a:rPr>
                  <a:t> del metodo dei minimi quadrati,</a:t>
                </a:r>
                <a:br>
                  <a:rPr lang="it-IT"/>
                </a:br>
                <a:r>
                  <a:rPr lang="it-IT" b="0" i="0">
                    <a:effectLst/>
                    <a:latin typeface="Arial" panose="020B0604020202020204" pitchFamily="34" charset="0"/>
                  </a:rPr>
                  <a:t>utilizzata per la regressione lineare, attraverso un approccio probabilistico. Si assuma che</a:t>
                </a:r>
                <a:br>
                  <a:rPr lang="it-IT"/>
                </a:br>
                <a:r>
                  <a:rPr lang="it-IT" b="0" i="0">
                    <a:effectLst/>
                    <a:latin typeface="Arial" panose="020B0604020202020204" pitchFamily="34" charset="0"/>
                  </a:rPr>
                  <a:t>le variabili target e gli input del modello siano legati dalla relazione:</a:t>
                </a: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dove </a:t>
                </a:r>
                <a14:m>
                  <m:oMath xmlns:m="http://schemas.openxmlformats.org/officeDocument/2006/math">
                    <m:sSup>
                      <m:sSupPr>
                        <m:ctrlPr>
                          <a:rPr lang="it-IT" b="0" i="1" smtClean="0">
                            <a:latin typeface="Cambria Math" panose="02040503050406030204" pitchFamily="18" charset="0"/>
                            <a:ea typeface="Cambria Math" panose="02040503050406030204" pitchFamily="18" charset="0"/>
                            <a:cs typeface="Arial" panose="020B0604020202020204" pitchFamily="34" charset="0"/>
                          </a:rPr>
                        </m:ctrlPr>
                      </m:sSupPr>
                      <m:e>
                        <m:r>
                          <a:rPr lang="it-IT" i="1" smtClean="0">
                            <a:latin typeface="Cambria Math" panose="02040503050406030204" pitchFamily="18" charset="0"/>
                            <a:ea typeface="Cambria Math" panose="02040503050406030204" pitchFamily="18" charset="0"/>
                            <a:cs typeface="Arial" panose="020B0604020202020204" pitchFamily="34" charset="0"/>
                          </a:rPr>
                          <m:t>𝜖</m:t>
                        </m:r>
                      </m:e>
                      <m:sup>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𝑖</m:t>
                        </m:r>
                        <m:r>
                          <a:rPr lang="it-IT" b="0" i="1" smtClean="0">
                            <a:latin typeface="Cambria Math" panose="02040503050406030204" pitchFamily="18" charset="0"/>
                            <a:ea typeface="Cambria Math" panose="02040503050406030204" pitchFamily="18" charset="0"/>
                            <a:cs typeface="Arial" panose="020B0604020202020204" pitchFamily="34" charset="0"/>
                          </a:rPr>
                          <m:t>)</m:t>
                        </m:r>
                      </m:sup>
                    </m:sSup>
                    <m:r>
                      <a:rPr lang="it-IT" b="0" i="1" smtClean="0">
                        <a:latin typeface="Cambria Math" panose="02040503050406030204" pitchFamily="18" charset="0"/>
                        <a:ea typeface="Cambria Math" panose="02040503050406030204" pitchFamily="18" charset="0"/>
                        <a:cs typeface="Arial" panose="020B0604020202020204" pitchFamily="34" charset="0"/>
                      </a:rPr>
                      <m:t> </m:t>
                    </m:r>
                  </m:oMath>
                </a14:m>
                <a:r>
                  <a:rPr lang="it-IT">
                    <a:latin typeface="Arial" panose="020B0604020202020204" pitchFamily="34" charset="0"/>
                    <a:cs typeface="Arial" panose="020B0604020202020204" pitchFamily="34" charset="0"/>
                  </a:rPr>
                  <a:t>fa riferimento a un termine errore legato agli effetti non modellati del modello lineare come rumore o eventuali feature trascurate nei dati. Modelliamo il termine errore attraverso una variabile aleatoria gaussiana con media µ nulla, varianza </a:t>
                </a:r>
                <a14:m>
                  <m:oMath xmlns:m="http://schemas.openxmlformats.org/officeDocument/2006/math">
                    <m:sSup>
                      <m:sSupPr>
                        <m:ctrlPr>
                          <a:rPr lang="it-IT" b="1" i="1" smtClean="0">
                            <a:latin typeface="Cambria Math" panose="02040503050406030204" pitchFamily="18" charset="0"/>
                            <a:ea typeface="Cambria Math" panose="02040503050406030204" pitchFamily="18" charset="0"/>
                            <a:cs typeface="Arial" panose="020B0604020202020204" pitchFamily="34" charset="0"/>
                          </a:rPr>
                        </m:ctrlPr>
                      </m:sSupPr>
                      <m:e>
                        <m:r>
                          <a:rPr lang="it-IT" b="1" i="1" smtClean="0">
                            <a:latin typeface="Cambria Math" panose="02040503050406030204" pitchFamily="18" charset="0"/>
                            <a:ea typeface="Cambria Math" panose="02040503050406030204" pitchFamily="18" charset="0"/>
                            <a:cs typeface="Arial" panose="020B0604020202020204" pitchFamily="34" charset="0"/>
                          </a:rPr>
                          <m:t>𝝈</m:t>
                        </m:r>
                      </m:e>
                      <m:sup>
                        <m:r>
                          <a:rPr lang="it-IT" b="1" i="1" smtClean="0">
                            <a:latin typeface="Cambria Math" panose="02040503050406030204" pitchFamily="18" charset="0"/>
                            <a:ea typeface="Cambria Math" panose="02040503050406030204" pitchFamily="18" charset="0"/>
                            <a:cs typeface="Arial" panose="020B0604020202020204" pitchFamily="34" charset="0"/>
                          </a:rPr>
                          <m:t>𝟐</m:t>
                        </m:r>
                      </m:sup>
                    </m:sSup>
                  </m:oMath>
                </a14:m>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e una pdf uguale a:</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603020"/>
              </a:xfrm>
              <a:prstGeom prst="rect">
                <a:avLst/>
              </a:prstGeom>
              <a:blipFill>
                <a:blip r:embed="rId2"/>
                <a:stretch>
                  <a:fillRect l="-476" t="-1456" r="-476" b="-2913"/>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0" name="Picture 9">
            <a:extLst>
              <a:ext uri="{FF2B5EF4-FFF2-40B4-BE49-F238E27FC236}">
                <a16:creationId xmlns:a16="http://schemas.microsoft.com/office/drawing/2014/main" id="{DDE5252F-9429-99FD-834D-8712B4F223B8}"/>
              </a:ext>
            </a:extLst>
          </p:cNvPr>
          <p:cNvPicPr>
            <a:picLocks noChangeAspect="1"/>
          </p:cNvPicPr>
          <p:nvPr/>
        </p:nvPicPr>
        <p:blipFill>
          <a:blip r:embed="rId5"/>
          <a:stretch>
            <a:fillRect/>
          </a:stretch>
        </p:blipFill>
        <p:spPr>
          <a:xfrm>
            <a:off x="5012268" y="3048525"/>
            <a:ext cx="2167464" cy="421262"/>
          </a:xfrm>
          <a:prstGeom prst="rect">
            <a:avLst/>
          </a:prstGeom>
        </p:spPr>
      </p:pic>
      <p:pic>
        <p:nvPicPr>
          <p:cNvPr id="12" name="Picture 11">
            <a:extLst>
              <a:ext uri="{FF2B5EF4-FFF2-40B4-BE49-F238E27FC236}">
                <a16:creationId xmlns:a16="http://schemas.microsoft.com/office/drawing/2014/main" id="{D524A17E-31E1-CBCA-9D9A-9FDFBC6F816D}"/>
              </a:ext>
            </a:extLst>
          </p:cNvPr>
          <p:cNvPicPr>
            <a:picLocks noChangeAspect="1"/>
          </p:cNvPicPr>
          <p:nvPr/>
        </p:nvPicPr>
        <p:blipFill>
          <a:blip r:embed="rId6"/>
          <a:stretch>
            <a:fillRect/>
          </a:stretch>
        </p:blipFill>
        <p:spPr>
          <a:xfrm>
            <a:off x="4183242" y="4580542"/>
            <a:ext cx="3825516" cy="943958"/>
          </a:xfrm>
          <a:prstGeom prst="rect">
            <a:avLst/>
          </a:prstGeom>
        </p:spPr>
      </p:pic>
    </p:spTree>
    <p:extLst>
      <p:ext uri="{BB962C8B-B14F-4D97-AF65-F5344CB8AC3E}">
        <p14:creationId xmlns:p14="http://schemas.microsoft.com/office/powerpoint/2010/main" val="310468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69332"/>
          </a:xfrm>
          <a:prstGeom prst="rect">
            <a:avLst/>
          </a:prstGeom>
          <a:noFill/>
        </p:spPr>
        <p:txBody>
          <a:bodyPr wrap="square" rtlCol="0">
            <a:spAutoFit/>
          </a:bodyPr>
          <a:lstStyle/>
          <a:p>
            <a:pPr marL="285750" indent="-285750">
              <a:buFont typeface="Wingdings" panose="05000000000000000000" pitchFamily="2" charset="2"/>
              <a:buChar char="§"/>
            </a:pPr>
            <a:r>
              <a:rPr lang="it-IT">
                <a:latin typeface="Arial" panose="020B0604020202020204" pitchFamily="34" charset="0"/>
                <a:cs typeface="Arial" panose="020B0604020202020204" pitchFamily="34" charset="0"/>
              </a:rPr>
              <a:t>I casi di applicazione che tratteremo nel seguente seminario sono la:</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2050" name="Picture 2" descr="Visualizza immagine di origine">
            <a:extLst>
              <a:ext uri="{FF2B5EF4-FFF2-40B4-BE49-F238E27FC236}">
                <a16:creationId xmlns:a16="http://schemas.microsoft.com/office/drawing/2014/main" id="{709870E6-B73D-44B1-AB91-EF2DA04CE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779" y="2594621"/>
            <a:ext cx="2068313" cy="2068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vid-icon-probabilty">
            <a:extLst>
              <a:ext uri="{FF2B5EF4-FFF2-40B4-BE49-F238E27FC236}">
                <a16:creationId xmlns:a16="http://schemas.microsoft.com/office/drawing/2014/main" id="{6B8A1B73-5005-0678-8B88-E720CD91C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9805" y="2845591"/>
            <a:ext cx="1542172" cy="154962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5">
            <a:extLst>
              <a:ext uri="{FF2B5EF4-FFF2-40B4-BE49-F238E27FC236}">
                <a16:creationId xmlns:a16="http://schemas.microsoft.com/office/drawing/2014/main" id="{E894D04B-7175-3947-6308-D7B15C024CAB}"/>
              </a:ext>
            </a:extLst>
          </p:cNvPr>
          <p:cNvSpPr txBox="1"/>
          <p:nvPr/>
        </p:nvSpPr>
        <p:spPr>
          <a:xfrm>
            <a:off x="4660779" y="4565182"/>
            <a:ext cx="2281742"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Previsione costo assicurazione medica</a:t>
            </a:r>
          </a:p>
          <a:p>
            <a:pPr algn="ctr"/>
            <a:endParaRPr lang="it-IT" sz="1400" b="1">
              <a:latin typeface="Arial" panose="020B0604020202020204" pitchFamily="34" charset="0"/>
              <a:cs typeface="Arial" panose="020B0604020202020204" pitchFamily="34" charset="0"/>
            </a:endParaRPr>
          </a:p>
          <a:p>
            <a:pPr algn="ctr"/>
            <a:endParaRPr lang="it-IT" sz="1400">
              <a:latin typeface="Arial" panose="020B0604020202020204" pitchFamily="34" charset="0"/>
              <a:cs typeface="Arial" panose="020B0604020202020204" pitchFamily="34" charset="0"/>
            </a:endParaRPr>
          </a:p>
        </p:txBody>
      </p:sp>
      <p:sp>
        <p:nvSpPr>
          <p:cNvPr id="18" name="TextBox 5">
            <a:extLst>
              <a:ext uri="{FF2B5EF4-FFF2-40B4-BE49-F238E27FC236}">
                <a16:creationId xmlns:a16="http://schemas.microsoft.com/office/drawing/2014/main" id="{CF5AFC4F-7765-050A-5DEF-5C55C9AB8C17}"/>
              </a:ext>
            </a:extLst>
          </p:cNvPr>
          <p:cNvSpPr txBox="1"/>
          <p:nvPr/>
        </p:nvSpPr>
        <p:spPr>
          <a:xfrm>
            <a:off x="7700020" y="4583674"/>
            <a:ext cx="2281742" cy="523220"/>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Previsione positività al SARS-CoV2 (COVID19)</a:t>
            </a:r>
            <a:endParaRPr lang="it-IT" sz="1400">
              <a:latin typeface="Arial" panose="020B0604020202020204" pitchFamily="34" charset="0"/>
              <a:cs typeface="Arial" panose="020B0604020202020204" pitchFamily="34" charset="0"/>
            </a:endParaRPr>
          </a:p>
        </p:txBody>
      </p:sp>
      <p:pic>
        <p:nvPicPr>
          <p:cNvPr id="2054" name="Picture 6" descr="Visualizza immagine di origine">
            <a:extLst>
              <a:ext uri="{FF2B5EF4-FFF2-40B4-BE49-F238E27FC236}">
                <a16:creationId xmlns:a16="http://schemas.microsoft.com/office/drawing/2014/main" id="{D5183714-6FCA-6CC8-5C72-83C817FE87DA}"/>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85760" y="2863611"/>
            <a:ext cx="1698594" cy="16985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a:extLst>
              <a:ext uri="{FF2B5EF4-FFF2-40B4-BE49-F238E27FC236}">
                <a16:creationId xmlns:a16="http://schemas.microsoft.com/office/drawing/2014/main" id="{DDA94D61-ED08-E306-23C8-CCFA335BD822}"/>
              </a:ext>
            </a:extLst>
          </p:cNvPr>
          <p:cNvSpPr txBox="1"/>
          <p:nvPr/>
        </p:nvSpPr>
        <p:spPr>
          <a:xfrm>
            <a:off x="1621538" y="4562205"/>
            <a:ext cx="2281742" cy="954107"/>
          </a:xfrm>
          <a:prstGeom prst="rect">
            <a:avLst/>
          </a:prstGeom>
          <a:noFill/>
        </p:spPr>
        <p:txBody>
          <a:bodyPr wrap="square" rtlCol="0">
            <a:spAutoFit/>
          </a:bodyPr>
          <a:lstStyle/>
          <a:p>
            <a:pPr algn="ctr"/>
            <a:r>
              <a:rPr lang="it-IT" sz="1400" b="1">
                <a:latin typeface="Arial" panose="020B0604020202020204" pitchFamily="34" charset="0"/>
                <a:cs typeface="Arial" panose="020B0604020202020204" pitchFamily="34" charset="0"/>
              </a:rPr>
              <a:t>Previsione del costo di un immobile</a:t>
            </a:r>
          </a:p>
          <a:p>
            <a:pPr algn="ctr"/>
            <a:endParaRPr lang="it-IT" sz="1400" b="1">
              <a:latin typeface="Arial" panose="020B0604020202020204" pitchFamily="34" charset="0"/>
              <a:cs typeface="Arial" panose="020B0604020202020204" pitchFamily="34" charset="0"/>
            </a:endParaRPr>
          </a:p>
          <a:p>
            <a:pPr algn="ctr"/>
            <a:endParaRPr lang="it-IT"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3126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425233"/>
              </a:xfrm>
              <a:prstGeom prst="rect">
                <a:avLst/>
              </a:prstGeom>
              <a:noFill/>
            </p:spPr>
            <p:txBody>
              <a:bodyPr wrap="square" rtlCol="0">
                <a:spAutoFit/>
              </a:bodyPr>
              <a:lstStyle/>
              <a:p>
                <a:pPr algn="just"/>
                <a:r>
                  <a:rPr lang="it-IT" b="0" i="0" dirty="0">
                    <a:effectLst/>
                    <a:latin typeface="Arial" panose="020B0604020202020204" pitchFamily="34" charset="0"/>
                  </a:rPr>
                  <a:t>Assumiamo inoltre che le variabili aleatorie </a:t>
                </a:r>
                <a14:m>
                  <m:oMath xmlns:m="http://schemas.openxmlformats.org/officeDocument/2006/math">
                    <m:sSup>
                      <m:sSupPr>
                        <m:ctrlPr>
                          <a:rPr lang="it-IT" b="0" i="1" dirty="0" smtClean="0">
                            <a:effectLst/>
                            <a:latin typeface="Cambria Math" panose="02040503050406030204" pitchFamily="18" charset="0"/>
                            <a:ea typeface="Cambria Math" panose="02040503050406030204" pitchFamily="18" charset="0"/>
                          </a:rPr>
                        </m:ctrlPr>
                      </m:sSupPr>
                      <m:e>
                        <m:r>
                          <a:rPr lang="it-IT" b="0" i="1" dirty="0" smtClean="0">
                            <a:effectLst/>
                            <a:latin typeface="Cambria Math" panose="02040503050406030204" pitchFamily="18" charset="0"/>
                            <a:ea typeface="Cambria Math" panose="02040503050406030204" pitchFamily="18" charset="0"/>
                          </a:rPr>
                          <m:t>𝜖</m:t>
                        </m:r>
                      </m:e>
                      <m:sup>
                        <m:r>
                          <a:rPr lang="it-IT" b="0" i="1" dirty="0" smtClean="0">
                            <a:effectLst/>
                            <a:latin typeface="Cambria Math" panose="02040503050406030204" pitchFamily="18" charset="0"/>
                            <a:ea typeface="Cambria Math" panose="02040503050406030204" pitchFamily="18" charset="0"/>
                          </a:rPr>
                          <m:t>(</m:t>
                        </m:r>
                        <m:r>
                          <a:rPr lang="it-IT" b="0" i="1" dirty="0" smtClean="0">
                            <a:effectLst/>
                            <a:latin typeface="Cambria Math" panose="02040503050406030204" pitchFamily="18" charset="0"/>
                            <a:ea typeface="Cambria Math" panose="02040503050406030204" pitchFamily="18" charset="0"/>
                          </a:rPr>
                          <m:t>𝑖</m:t>
                        </m:r>
                        <m:r>
                          <a:rPr lang="it-IT" b="0" i="1" dirty="0" smtClean="0">
                            <a:effectLst/>
                            <a:latin typeface="Cambria Math" panose="02040503050406030204" pitchFamily="18" charset="0"/>
                            <a:ea typeface="Cambria Math" panose="02040503050406030204" pitchFamily="18" charset="0"/>
                          </a:rPr>
                          <m:t>)</m:t>
                        </m:r>
                      </m:sup>
                    </m:sSup>
                    <m:r>
                      <a:rPr lang="it-IT" b="0" i="1" dirty="0" smtClean="0">
                        <a:effectLst/>
                        <a:latin typeface="Cambria Math" panose="02040503050406030204" pitchFamily="18" charset="0"/>
                        <a:ea typeface="Cambria Math" panose="02040503050406030204" pitchFamily="18" charset="0"/>
                      </a:rPr>
                      <m:t> </m:t>
                    </m:r>
                  </m:oMath>
                </a14:m>
                <a:r>
                  <a:rPr lang="it-IT" b="0" i="0" dirty="0">
                    <a:effectLst/>
                    <a:latin typeface="Arial" panose="020B0604020202020204" pitchFamily="34" charset="0"/>
                  </a:rPr>
                  <a:t>siano tra loro indipendenti e identicamente</a:t>
                </a:r>
                <a:br>
                  <a:rPr lang="it-IT" dirty="0"/>
                </a:br>
                <a:r>
                  <a:rPr lang="it-IT" b="0" i="0" dirty="0">
                    <a:effectLst/>
                    <a:latin typeface="Arial" panose="020B0604020202020204" pitchFamily="34" charset="0"/>
                  </a:rPr>
                  <a:t>distribuite (</a:t>
                </a:r>
                <a:r>
                  <a:rPr lang="it-IT" b="1" i="0" dirty="0">
                    <a:effectLst/>
                    <a:latin typeface="Arial" panose="020B0604020202020204" pitchFamily="34" charset="0"/>
                  </a:rPr>
                  <a:t>IID</a:t>
                </a:r>
                <a:r>
                  <a:rPr lang="it-IT" b="0" i="0" dirty="0">
                    <a:effectLst/>
                    <a:latin typeface="Arial" panose="020B0604020202020204" pitchFamily="34" charset="0"/>
                  </a:rPr>
                  <a:t>). </a:t>
                </a:r>
              </a:p>
              <a:p>
                <a:pPr algn="just"/>
                <a:r>
                  <a:rPr lang="it-IT" b="0" i="0" dirty="0">
                    <a:effectLst/>
                    <a:latin typeface="Arial" panose="020B0604020202020204" pitchFamily="34" charset="0"/>
                  </a:rPr>
                  <a:t>La scelta di modellare l’errore come gaussiano viene fatta perché matematicamente conveniente e spesso </a:t>
                </a:r>
                <a:r>
                  <a:rPr lang="it-IT" b="1" i="0" dirty="0">
                    <a:effectLst/>
                    <a:latin typeface="Arial" panose="020B0604020202020204" pitchFamily="34" charset="0"/>
                  </a:rPr>
                  <a:t>conforme con la realtà</a:t>
                </a:r>
                <a:r>
                  <a:rPr lang="it-IT" b="0" i="0" dirty="0">
                    <a:effectLst/>
                    <a:latin typeface="Arial" panose="020B0604020202020204" pitchFamily="34" charset="0"/>
                  </a:rPr>
                  <a:t>. Esso è spesso dovuto alla somma di tanti effetti tra loro indipendenti, che per il teorema centrale del limite ha pdf gaussiana. </a:t>
                </a:r>
              </a:p>
              <a:p>
                <a:pPr algn="just"/>
                <a:r>
                  <a:rPr lang="it-IT" b="0" i="0" dirty="0">
                    <a:effectLst/>
                    <a:latin typeface="Arial" panose="020B0604020202020204" pitchFamily="34" charset="0"/>
                  </a:rPr>
                  <a:t>Dato </a:t>
                </a:r>
                <a14:m>
                  <m:oMath xmlns:m="http://schemas.openxmlformats.org/officeDocument/2006/math">
                    <m:r>
                      <a:rPr lang="it-IT" b="1" i="1" dirty="0" smtClean="0">
                        <a:effectLst/>
                        <a:latin typeface="Cambria Math" panose="02040503050406030204" pitchFamily="18" charset="0"/>
                      </a:rPr>
                      <m:t>𝒙</m:t>
                    </m:r>
                  </m:oMath>
                </a14:m>
                <a:r>
                  <a:rPr lang="it-IT" b="0" i="0" dirty="0">
                    <a:effectLst/>
                    <a:latin typeface="Arial" panose="020B0604020202020204" pitchFamily="34" charset="0"/>
                  </a:rPr>
                  <a:t> allora </a:t>
                </a:r>
                <a14:m>
                  <m:oMath xmlns:m="http://schemas.openxmlformats.org/officeDocument/2006/math">
                    <m:r>
                      <a:rPr lang="it-IT" b="1" i="1" dirty="0" smtClean="0">
                        <a:effectLst/>
                        <a:latin typeface="Cambria Math" panose="02040503050406030204" pitchFamily="18" charset="0"/>
                      </a:rPr>
                      <m:t>𝒚</m:t>
                    </m:r>
                  </m:oMath>
                </a14:m>
                <a:r>
                  <a:rPr lang="it-IT" b="0" i="0" dirty="0">
                    <a:effectLst/>
                    <a:latin typeface="Arial" panose="020B0604020202020204" pitchFamily="34" charset="0"/>
                  </a:rPr>
                  <a:t> è a sua volta una variabile aleatoria gaussiana con media pari </a:t>
                </a:r>
                <a14:m>
                  <m:oMath xmlns:m="http://schemas.openxmlformats.org/officeDocument/2006/math">
                    <m:sSup>
                      <m:sSupPr>
                        <m:ctrlPr>
                          <a:rPr lang="it-IT" b="0" i="1" dirty="0" smtClean="0">
                            <a:effectLst/>
                            <a:latin typeface="Cambria Math" panose="02040503050406030204" pitchFamily="18" charset="0"/>
                          </a:rPr>
                        </m:ctrlPr>
                      </m:sSupPr>
                      <m:e>
                        <m:r>
                          <a:rPr lang="it-IT" b="0" i="1" dirty="0" smtClean="0">
                            <a:effectLst/>
                            <a:latin typeface="Cambria Math" panose="02040503050406030204" pitchFamily="18" charset="0"/>
                          </a:rPr>
                          <m:t>𝜃</m:t>
                        </m:r>
                      </m:e>
                      <m:sup>
                        <m:r>
                          <a:rPr lang="it-IT" b="0" i="1" dirty="0" smtClean="0">
                            <a:effectLst/>
                            <a:latin typeface="Cambria Math" panose="02040503050406030204" pitchFamily="18" charset="0"/>
                          </a:rPr>
                          <m:t>𝑇</m:t>
                        </m:r>
                      </m:sup>
                    </m:sSup>
                    <m:sSup>
                      <m:sSupPr>
                        <m:ctrlPr>
                          <a:rPr lang="it-IT" b="0" i="1" dirty="0" smtClean="0">
                            <a:effectLst/>
                            <a:latin typeface="Cambria Math" panose="02040503050406030204" pitchFamily="18" charset="0"/>
                          </a:rPr>
                        </m:ctrlPr>
                      </m:sSupPr>
                      <m:e>
                        <m:r>
                          <a:rPr lang="it-IT" b="0" i="1" dirty="0" smtClean="0">
                            <a:effectLst/>
                            <a:latin typeface="Cambria Math" panose="02040503050406030204" pitchFamily="18" charset="0"/>
                          </a:rPr>
                          <m:t>𝑥</m:t>
                        </m:r>
                      </m:e>
                      <m:sup>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𝑖</m:t>
                        </m:r>
                        <m:r>
                          <a:rPr lang="it-IT" b="0" i="1" dirty="0" smtClean="0">
                            <a:effectLst/>
                            <a:latin typeface="Cambria Math" panose="02040503050406030204" pitchFamily="18" charset="0"/>
                          </a:rPr>
                          <m:t>)</m:t>
                        </m:r>
                      </m:sup>
                    </m:sSup>
                    <m:r>
                      <a:rPr lang="it-IT" b="0" i="1" dirty="0" smtClean="0">
                        <a:effectLst/>
                        <a:latin typeface="Cambria Math" panose="02040503050406030204" pitchFamily="18" charset="0"/>
                      </a:rPr>
                      <m:t>, </m:t>
                    </m:r>
                  </m:oMath>
                </a14:m>
                <a:r>
                  <a:rPr lang="it-IT" b="0" i="0" dirty="0">
                    <a:effectLst/>
                    <a:latin typeface="Arial" panose="020B0604020202020204" pitchFamily="34" charset="0"/>
                  </a:rPr>
                  <a:t>varianza </a:t>
                </a:r>
                <a14:m>
                  <m:oMath xmlns:m="http://schemas.openxmlformats.org/officeDocument/2006/math">
                    <m:sSup>
                      <m:sSupPr>
                        <m:ctrlPr>
                          <a:rPr lang="it-IT" b="1" i="1">
                            <a:latin typeface="Cambria Math" panose="02040503050406030204" pitchFamily="18" charset="0"/>
                            <a:ea typeface="Cambria Math" panose="02040503050406030204" pitchFamily="18" charset="0"/>
                            <a:cs typeface="Arial" panose="020B0604020202020204" pitchFamily="34" charset="0"/>
                          </a:rPr>
                        </m:ctrlPr>
                      </m:sSupPr>
                      <m:e>
                        <m:r>
                          <a:rPr lang="it-IT" b="1" i="1">
                            <a:latin typeface="Cambria Math" panose="02040503050406030204" pitchFamily="18" charset="0"/>
                            <a:ea typeface="Cambria Math" panose="02040503050406030204" pitchFamily="18" charset="0"/>
                            <a:cs typeface="Arial" panose="020B0604020202020204" pitchFamily="34" charset="0"/>
                          </a:rPr>
                          <m:t>𝝈</m:t>
                        </m:r>
                      </m:e>
                      <m:sup>
                        <m:r>
                          <a:rPr lang="it-IT" b="1" i="1">
                            <a:latin typeface="Cambria Math" panose="02040503050406030204" pitchFamily="18" charset="0"/>
                            <a:ea typeface="Cambria Math" panose="02040503050406030204" pitchFamily="18" charset="0"/>
                            <a:cs typeface="Arial" panose="020B0604020202020204" pitchFamily="34" charset="0"/>
                          </a:rPr>
                          <m:t>𝟐</m:t>
                        </m:r>
                      </m:sup>
                    </m:sSup>
                  </m:oMath>
                </a14:m>
                <a:r>
                  <a:rPr lang="it-IT" b="0" i="0" dirty="0">
                    <a:effectLst/>
                    <a:latin typeface="Arial" panose="020B0604020202020204" pitchFamily="34" charset="0"/>
                  </a:rPr>
                  <a:t> e una pdf uguale a:</a:t>
                </a:r>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Dove </a:t>
                </a:r>
                <a:r>
                  <a:rPr lang="it-IT" b="1" i="1" dirty="0">
                    <a:effectLst/>
                    <a:latin typeface="Arial" panose="020B0604020202020204" pitchFamily="34" charset="0"/>
                  </a:rPr>
                  <a:t>θ</a:t>
                </a:r>
                <a:r>
                  <a:rPr lang="it-IT" b="0" i="0" dirty="0">
                    <a:effectLst/>
                    <a:latin typeface="Arial" panose="020B0604020202020204" pitchFamily="34" charset="0"/>
                  </a:rPr>
                  <a:t> non è una variabile aleatoria, ma un parametro. Estendendo l’equazione precedente a tutto il training set otteniamo </a:t>
                </a:r>
                <a14:m>
                  <m:oMath xmlns:m="http://schemas.openxmlformats.org/officeDocument/2006/math">
                    <m:r>
                      <a:rPr lang="it-IT" b="0" i="1" dirty="0" smtClean="0">
                        <a:effectLst/>
                        <a:latin typeface="Cambria Math" panose="02040503050406030204" pitchFamily="18" charset="0"/>
                      </a:rPr>
                      <m:t>𝑝</m:t>
                    </m:r>
                    <m:r>
                      <a:rPr lang="it-IT" b="0" i="1" dirty="0" smtClean="0">
                        <a:effectLst/>
                        <a:latin typeface="Cambria Math" panose="02040503050406030204" pitchFamily="18" charset="0"/>
                      </a:rPr>
                      <m:t>(</m:t>
                    </m:r>
                    <m:r>
                      <a:rPr lang="it-IT" b="0" i="1" dirty="0" err="1" smtClean="0">
                        <a:effectLst/>
                        <a:latin typeface="Cambria Math" panose="02040503050406030204" pitchFamily="18" charset="0"/>
                      </a:rPr>
                      <m:t>𝑦</m:t>
                    </m:r>
                    <m:r>
                      <a:rPr lang="it-IT" b="0" i="1" dirty="0" err="1" smtClean="0">
                        <a:effectLst/>
                        <a:latin typeface="Cambria Math" panose="02040503050406030204" pitchFamily="18" charset="0"/>
                      </a:rPr>
                      <m:t>|</m:t>
                    </m:r>
                    <m:r>
                      <a:rPr lang="it-IT" b="0" i="1" dirty="0" err="1" smtClean="0">
                        <a:effectLst/>
                        <a:latin typeface="Cambria Math" panose="02040503050406030204" pitchFamily="18" charset="0"/>
                      </a:rPr>
                      <m:t>𝑋</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m:t>
                    </m:r>
                  </m:oMath>
                </a14:m>
                <a:r>
                  <a:rPr lang="it-IT" b="0" i="0" dirty="0">
                    <a:effectLst/>
                    <a:latin typeface="Arial" panose="020B0604020202020204" pitchFamily="34" charset="0"/>
                  </a:rPr>
                  <a:t>. </a:t>
                </a:r>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425233"/>
              </a:xfrm>
              <a:prstGeom prst="rect">
                <a:avLst/>
              </a:prstGeom>
              <a:blipFill>
                <a:blip r:embed="rId2"/>
                <a:stretch>
                  <a:fillRect l="-514" t="-890" r="-457" b="-2313"/>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Picture 2">
            <a:extLst>
              <a:ext uri="{FF2B5EF4-FFF2-40B4-BE49-F238E27FC236}">
                <a16:creationId xmlns:a16="http://schemas.microsoft.com/office/drawing/2014/main" id="{3FC236D9-5383-8B97-337F-5A2C93C677CF}"/>
              </a:ext>
            </a:extLst>
          </p:cNvPr>
          <p:cNvPicPr>
            <a:picLocks noChangeAspect="1"/>
          </p:cNvPicPr>
          <p:nvPr/>
        </p:nvPicPr>
        <p:blipFill>
          <a:blip r:embed="rId5"/>
          <a:stretch>
            <a:fillRect/>
          </a:stretch>
        </p:blipFill>
        <p:spPr>
          <a:xfrm>
            <a:off x="3830637" y="3953027"/>
            <a:ext cx="4530725" cy="639632"/>
          </a:xfrm>
          <a:prstGeom prst="rect">
            <a:avLst/>
          </a:prstGeom>
        </p:spPr>
      </p:pic>
    </p:spTree>
    <p:extLst>
      <p:ext uri="{BB962C8B-B14F-4D97-AF65-F5344CB8AC3E}">
        <p14:creationId xmlns:p14="http://schemas.microsoft.com/office/powerpoint/2010/main" val="1034941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098138"/>
              </a:xfrm>
              <a:prstGeom prst="rect">
                <a:avLst/>
              </a:prstGeom>
              <a:noFill/>
            </p:spPr>
            <p:txBody>
              <a:bodyPr wrap="square" rtlCol="0">
                <a:spAutoFit/>
              </a:bodyPr>
              <a:lstStyle/>
              <a:p>
                <a:pPr algn="just"/>
                <a:r>
                  <a:rPr lang="it-IT" b="0" i="0" dirty="0">
                    <a:effectLst/>
                    <a:latin typeface="Arial" panose="020B0604020202020204" pitchFamily="34" charset="0"/>
                  </a:rPr>
                  <a:t>Se viene evidenziata la dipendenza da </a:t>
                </a:r>
                <a14:m>
                  <m:oMath xmlns:m="http://schemas.openxmlformats.org/officeDocument/2006/math">
                    <m:r>
                      <a:rPr lang="it-IT" b="0" i="1" dirty="0" smtClean="0">
                        <a:effectLst/>
                        <a:latin typeface="Cambria Math" panose="02040503050406030204" pitchFamily="18" charset="0"/>
                      </a:rPr>
                      <m:t>𝜃</m:t>
                    </m:r>
                  </m:oMath>
                </a14:m>
                <a:r>
                  <a:rPr lang="it-IT" b="0" i="0" dirty="0">
                    <a:effectLst/>
                    <a:latin typeface="Arial" panose="020B0604020202020204" pitchFamily="34" charset="0"/>
                  </a:rPr>
                  <a:t>, questa funzione viene detta </a:t>
                </a:r>
                <a:r>
                  <a:rPr lang="it-IT" b="1" i="0" dirty="0">
                    <a:effectLst/>
                    <a:latin typeface="Arial" panose="020B0604020202020204" pitchFamily="34" charset="0"/>
                  </a:rPr>
                  <a:t>funzione di verosimiglianza</a:t>
                </a:r>
                <a:r>
                  <a:rPr lang="it-IT" b="0" i="0" dirty="0">
                    <a:effectLst/>
                    <a:latin typeface="Arial" panose="020B0604020202020204" pitchFamily="34" charset="0"/>
                  </a:rPr>
                  <a:t>:</a:t>
                </a:r>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Data </a:t>
                </a:r>
                <a14:m>
                  <m:oMath xmlns:m="http://schemas.openxmlformats.org/officeDocument/2006/math">
                    <m:r>
                      <a:rPr lang="it-IT" b="1" i="1" dirty="0" smtClean="0">
                        <a:effectLst/>
                        <a:latin typeface="Cambria Math" panose="02040503050406030204" pitchFamily="18" charset="0"/>
                      </a:rPr>
                      <m:t>𝑿</m:t>
                    </m:r>
                  </m:oMath>
                </a14:m>
                <a:r>
                  <a:rPr lang="it-IT" b="0" i="0" dirty="0">
                    <a:effectLst/>
                    <a:latin typeface="Arial" panose="020B0604020202020204" pitchFamily="34" charset="0"/>
                  </a:rPr>
                  <a:t>, per l’ipotesi di </a:t>
                </a:r>
                <a:r>
                  <a:rPr lang="it-IT" b="1" i="0" dirty="0">
                    <a:effectLst/>
                    <a:latin typeface="Arial" panose="020B0604020202020204" pitchFamily="34" charset="0"/>
                  </a:rPr>
                  <a:t>IID</a:t>
                </a:r>
                <a:r>
                  <a:rPr lang="it-IT" b="0" i="0" dirty="0">
                    <a:effectLst/>
                    <a:latin typeface="Arial" panose="020B0604020202020204" pitchFamily="34" charset="0"/>
                  </a:rPr>
                  <a:t> degli errori </a:t>
                </a:r>
                <a14:m>
                  <m:oMath xmlns:m="http://schemas.openxmlformats.org/officeDocument/2006/math">
                    <m:sSup>
                      <m:sSupPr>
                        <m:ctrlPr>
                          <a:rPr lang="it-IT" b="1" i="1" dirty="0" smtClean="0">
                            <a:effectLst/>
                            <a:latin typeface="Cambria Math" panose="02040503050406030204" pitchFamily="18" charset="0"/>
                            <a:ea typeface="Cambria Math" panose="02040503050406030204" pitchFamily="18" charset="0"/>
                          </a:rPr>
                        </m:ctrlPr>
                      </m:sSupPr>
                      <m:e>
                        <m:r>
                          <a:rPr lang="it-IT" b="1" i="1" dirty="0" smtClean="0">
                            <a:effectLst/>
                            <a:latin typeface="Cambria Math" panose="02040503050406030204" pitchFamily="18" charset="0"/>
                            <a:ea typeface="Cambria Math" panose="02040503050406030204" pitchFamily="18" charset="0"/>
                          </a:rPr>
                          <m:t>𝝐</m:t>
                        </m:r>
                      </m:e>
                      <m:sup>
                        <m:r>
                          <a:rPr lang="it-IT" b="1" i="1" dirty="0" smtClean="0">
                            <a:effectLst/>
                            <a:latin typeface="Cambria Math" panose="02040503050406030204" pitchFamily="18" charset="0"/>
                            <a:ea typeface="Cambria Math" panose="02040503050406030204" pitchFamily="18" charset="0"/>
                          </a:rPr>
                          <m:t>(</m:t>
                        </m:r>
                        <m:r>
                          <a:rPr lang="it-IT" b="1" i="1" dirty="0" smtClean="0">
                            <a:effectLst/>
                            <a:latin typeface="Cambria Math" panose="02040503050406030204" pitchFamily="18" charset="0"/>
                            <a:ea typeface="Cambria Math" panose="02040503050406030204" pitchFamily="18" charset="0"/>
                          </a:rPr>
                          <m:t>𝒊</m:t>
                        </m:r>
                        <m:r>
                          <a:rPr lang="it-IT" b="1" i="1" dirty="0" smtClean="0">
                            <a:effectLst/>
                            <a:latin typeface="Cambria Math" panose="02040503050406030204" pitchFamily="18" charset="0"/>
                            <a:ea typeface="Cambria Math" panose="02040503050406030204" pitchFamily="18" charset="0"/>
                          </a:rPr>
                          <m:t>)</m:t>
                        </m:r>
                      </m:sup>
                    </m:sSup>
                  </m:oMath>
                </a14:m>
                <a:r>
                  <a:rPr lang="it-IT" b="0" i="0" dirty="0">
                    <a:effectLst/>
                    <a:latin typeface="Arial" panose="020B0604020202020204" pitchFamily="34" charset="0"/>
                  </a:rPr>
                  <a:t> e quindi anche delle </a:t>
                </a:r>
                <a14:m>
                  <m:oMath xmlns:m="http://schemas.openxmlformats.org/officeDocument/2006/math">
                    <m:sSup>
                      <m:sSupPr>
                        <m:ctrlPr>
                          <a:rPr lang="it-IT" b="0" i="1" dirty="0" smtClean="0">
                            <a:effectLst/>
                            <a:latin typeface="Cambria Math" panose="02040503050406030204" pitchFamily="18" charset="0"/>
                          </a:rPr>
                        </m:ctrlPr>
                      </m:sSupPr>
                      <m:e>
                        <m:r>
                          <a:rPr lang="it-IT" i="1" dirty="0">
                            <a:latin typeface="Cambria Math" panose="02040503050406030204" pitchFamily="18" charset="0"/>
                          </a:rPr>
                          <m:t>𝑦</m:t>
                        </m:r>
                      </m:e>
                      <m:sup>
                        <m:r>
                          <a:rPr lang="it-IT" i="1" dirty="0">
                            <a:latin typeface="Cambria Math" panose="02040503050406030204" pitchFamily="18" charset="0"/>
                          </a:rPr>
                          <m:t>(</m:t>
                        </m:r>
                        <m:r>
                          <a:rPr lang="it-IT" i="1" dirty="0">
                            <a:latin typeface="Cambria Math" panose="02040503050406030204" pitchFamily="18" charset="0"/>
                          </a:rPr>
                          <m:t>𝑖</m:t>
                        </m:r>
                        <m:r>
                          <a:rPr lang="it-IT" i="1" dirty="0">
                            <a:latin typeface="Cambria Math" panose="02040503050406030204" pitchFamily="18" charset="0"/>
                          </a:rPr>
                          <m:t>)</m:t>
                        </m:r>
                      </m:sup>
                    </m:sSup>
                  </m:oMath>
                </a14:m>
                <a:r>
                  <a:rPr lang="it-IT" b="0" i="0" dirty="0">
                    <a:effectLst/>
                    <a:latin typeface="Arial" panose="020B0604020202020204" pitchFamily="34" charset="0"/>
                  </a:rPr>
                  <a:t>, è possibile fattorizzare</a:t>
                </a:r>
                <a:br>
                  <a:rPr lang="it-IT" dirty="0"/>
                </a:br>
                <a:r>
                  <a:rPr lang="it-IT" b="0" i="0" dirty="0">
                    <a:effectLst/>
                    <a:latin typeface="Arial" panose="020B0604020202020204" pitchFamily="34" charset="0"/>
                  </a:rPr>
                  <a:t>la pdf e la </a:t>
                </a:r>
                <a14:m>
                  <m:oMath xmlns:m="http://schemas.openxmlformats.org/officeDocument/2006/math">
                    <m:r>
                      <a:rPr lang="it-IT" b="1" i="1" smtClean="0">
                        <a:effectLst/>
                        <a:latin typeface="Cambria Math" panose="02040503050406030204" pitchFamily="18" charset="0"/>
                      </a:rPr>
                      <m:t>𝑳</m:t>
                    </m:r>
                    <m:r>
                      <a:rPr lang="it-IT" b="1" i="1" smtClean="0">
                        <a:effectLst/>
                        <a:latin typeface="Cambria Math" panose="02040503050406030204" pitchFamily="18" charset="0"/>
                      </a:rPr>
                      <m:t>(</m:t>
                    </m:r>
                    <m:r>
                      <a:rPr lang="it-IT" b="1" i="1" smtClean="0">
                        <a:effectLst/>
                        <a:latin typeface="Cambria Math" panose="02040503050406030204" pitchFamily="18" charset="0"/>
                      </a:rPr>
                      <m:t>𝜽</m:t>
                    </m:r>
                    <m:r>
                      <a:rPr lang="it-IT" b="1" i="1" smtClean="0">
                        <a:effectLst/>
                        <a:latin typeface="Cambria Math" panose="02040503050406030204" pitchFamily="18" charset="0"/>
                      </a:rPr>
                      <m:t>)</m:t>
                    </m:r>
                  </m:oMath>
                </a14:m>
                <a:r>
                  <a:rPr lang="it-IT" b="1" i="0" dirty="0">
                    <a:effectLst/>
                    <a:latin typeface="Arial" panose="020B0604020202020204" pitchFamily="34" charset="0"/>
                  </a:rPr>
                  <a:t> </a:t>
                </a:r>
                <a:r>
                  <a:rPr lang="it-IT" b="0" i="0" dirty="0">
                    <a:effectLst/>
                    <a:latin typeface="Arial" panose="020B0604020202020204" pitchFamily="34" charset="0"/>
                  </a:rPr>
                  <a:t>diventa:</a:t>
                </a:r>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098138"/>
              </a:xfrm>
              <a:prstGeom prst="rect">
                <a:avLst/>
              </a:prstGeom>
              <a:blipFill>
                <a:blip r:embed="rId2"/>
                <a:stretch>
                  <a:fillRect l="-514" t="-1744" r="-457" b="-1163"/>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Picture 8">
            <a:extLst>
              <a:ext uri="{FF2B5EF4-FFF2-40B4-BE49-F238E27FC236}">
                <a16:creationId xmlns:a16="http://schemas.microsoft.com/office/drawing/2014/main" id="{34055ECC-3E9A-8FE4-1CAB-4E8B14148032}"/>
              </a:ext>
            </a:extLst>
          </p:cNvPr>
          <p:cNvPicPr>
            <a:picLocks noChangeAspect="1"/>
          </p:cNvPicPr>
          <p:nvPr/>
        </p:nvPicPr>
        <p:blipFill>
          <a:blip r:embed="rId5"/>
          <a:stretch>
            <a:fillRect/>
          </a:stretch>
        </p:blipFill>
        <p:spPr>
          <a:xfrm>
            <a:off x="3460380" y="2382040"/>
            <a:ext cx="5271241" cy="807367"/>
          </a:xfrm>
          <a:prstGeom prst="rect">
            <a:avLst/>
          </a:prstGeom>
        </p:spPr>
      </p:pic>
      <p:pic>
        <p:nvPicPr>
          <p:cNvPr id="11" name="Picture 10">
            <a:extLst>
              <a:ext uri="{FF2B5EF4-FFF2-40B4-BE49-F238E27FC236}">
                <a16:creationId xmlns:a16="http://schemas.microsoft.com/office/drawing/2014/main" id="{CE701EF7-623A-B175-81E8-B057E497FE53}"/>
              </a:ext>
            </a:extLst>
          </p:cNvPr>
          <p:cNvPicPr>
            <a:picLocks noChangeAspect="1"/>
          </p:cNvPicPr>
          <p:nvPr/>
        </p:nvPicPr>
        <p:blipFill>
          <a:blip r:embed="rId6"/>
          <a:stretch>
            <a:fillRect/>
          </a:stretch>
        </p:blipFill>
        <p:spPr>
          <a:xfrm>
            <a:off x="3048000" y="4096728"/>
            <a:ext cx="6096000" cy="753576"/>
          </a:xfrm>
          <a:prstGeom prst="rect">
            <a:avLst/>
          </a:prstGeom>
        </p:spPr>
      </p:pic>
    </p:spTree>
    <p:extLst>
      <p:ext uri="{BB962C8B-B14F-4D97-AF65-F5344CB8AC3E}">
        <p14:creationId xmlns:p14="http://schemas.microsoft.com/office/powerpoint/2010/main" val="3811506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9884898" cy="313932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Per il principio di massima verosimiglianza il nostro obiettivo è scegliere i parametri </a:t>
                </a:r>
                <a14:m>
                  <m:oMath xmlns:m="http://schemas.openxmlformats.org/officeDocument/2006/math">
                    <m:r>
                      <a:rPr lang="it-IT" i="1" dirty="0" smtClean="0">
                        <a:latin typeface="Cambria Math" panose="02040503050406030204" pitchFamily="18" charset="0"/>
                        <a:cs typeface="Arial" panose="020B0604020202020204" pitchFamily="34" charset="0"/>
                      </a:rPr>
                      <m:t>𝜃</m:t>
                    </m:r>
                  </m:oMath>
                </a14:m>
                <a:r>
                  <a:rPr lang="it-IT" dirty="0">
                    <a:latin typeface="Arial" panose="020B0604020202020204" pitchFamily="34" charset="0"/>
                    <a:cs typeface="Arial" panose="020B0604020202020204" pitchFamily="34" charset="0"/>
                  </a:rPr>
                  <a:t> in modo da massimizzare </a:t>
                </a:r>
                <a14:m>
                  <m:oMath xmlns:m="http://schemas.openxmlformats.org/officeDocument/2006/math">
                    <m:r>
                      <a:rPr lang="it-IT" b="1" i="1" dirty="0" smtClean="0">
                        <a:latin typeface="Cambria Math" panose="02040503050406030204" pitchFamily="18" charset="0"/>
                        <a:cs typeface="Arial" panose="020B0604020202020204" pitchFamily="34" charset="0"/>
                      </a:rPr>
                      <m:t>𝑳</m:t>
                    </m:r>
                    <m:r>
                      <a:rPr lang="it-IT" b="1" i="1" dirty="0" smtClean="0">
                        <a:latin typeface="Cambria Math" panose="02040503050406030204" pitchFamily="18" charset="0"/>
                        <a:cs typeface="Arial" panose="020B0604020202020204" pitchFamily="34" charset="0"/>
                      </a:rPr>
                      <m:t>(</m:t>
                    </m:r>
                    <m:r>
                      <a:rPr lang="it-IT" b="1" i="1" dirty="0" smtClean="0">
                        <a:latin typeface="Cambria Math" panose="02040503050406030204" pitchFamily="18" charset="0"/>
                        <a:cs typeface="Arial" panose="020B0604020202020204" pitchFamily="34" charset="0"/>
                      </a:rPr>
                      <m:t>𝜽</m:t>
                    </m:r>
                    <m:r>
                      <a:rPr lang="it-IT" b="1" i="1" dirty="0"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ossia rendere la probabilità che la predizione sia corretta più alta possibile. Il ragionamento continua a valere se proviamo a massimizzare una qualunque funzione strettamente crescente di </a:t>
                </a:r>
                <a14:m>
                  <m:oMath xmlns:m="http://schemas.openxmlformats.org/officeDocument/2006/math">
                    <m:r>
                      <a:rPr lang="it-IT" i="1" dirty="0" smtClean="0">
                        <a:latin typeface="Cambria Math" panose="02040503050406030204" pitchFamily="18" charset="0"/>
                        <a:cs typeface="Arial" panose="020B0604020202020204" pitchFamily="34" charset="0"/>
                      </a:rPr>
                      <m:t>𝐿</m:t>
                    </m:r>
                    <m:r>
                      <a:rPr lang="it-IT" i="1" dirty="0" smtClean="0">
                        <a:latin typeface="Cambria Math" panose="02040503050406030204" pitchFamily="18" charset="0"/>
                        <a:cs typeface="Arial" panose="020B0604020202020204" pitchFamily="34" charset="0"/>
                      </a:rPr>
                      <m:t>(</m:t>
                    </m:r>
                    <m:r>
                      <a:rPr lang="it-IT" i="1" dirty="0" smtClean="0">
                        <a:latin typeface="Cambria Math" panose="02040503050406030204" pitchFamily="18" charset="0"/>
                        <a:cs typeface="Arial" panose="020B0604020202020204" pitchFamily="34" charset="0"/>
                      </a:rPr>
                      <m:t>𝜃</m:t>
                    </m:r>
                    <m:r>
                      <a:rPr lang="it-IT" i="1" dirty="0"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come:</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9884898" cy="3139321"/>
              </a:xfrm>
              <a:prstGeom prst="rect">
                <a:avLst/>
              </a:prstGeom>
              <a:blipFill>
                <a:blip r:embed="rId2"/>
                <a:stretch>
                  <a:fillRect l="-513" t="-806" r="-385"/>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Picture 2">
            <a:extLst>
              <a:ext uri="{FF2B5EF4-FFF2-40B4-BE49-F238E27FC236}">
                <a16:creationId xmlns:a16="http://schemas.microsoft.com/office/drawing/2014/main" id="{49AA4331-DBAB-F1EE-97B6-0BB088A998F6}"/>
              </a:ext>
            </a:extLst>
          </p:cNvPr>
          <p:cNvPicPr>
            <a:picLocks noChangeAspect="1"/>
          </p:cNvPicPr>
          <p:nvPr/>
        </p:nvPicPr>
        <p:blipFill>
          <a:blip r:embed="rId5"/>
          <a:stretch>
            <a:fillRect/>
          </a:stretch>
        </p:blipFill>
        <p:spPr>
          <a:xfrm>
            <a:off x="3634805" y="3348300"/>
            <a:ext cx="3996266" cy="2522139"/>
          </a:xfrm>
          <a:prstGeom prst="rect">
            <a:avLst/>
          </a:prstGeom>
        </p:spPr>
      </p:pic>
    </p:spTree>
    <p:extLst>
      <p:ext uri="{BB962C8B-B14F-4D97-AF65-F5344CB8AC3E}">
        <p14:creationId xmlns:p14="http://schemas.microsoft.com/office/powerpoint/2010/main" val="648789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Interpretazione Probabilistica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3416320"/>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Massimizzare </a:t>
                </a:r>
                <a14:m>
                  <m:oMath xmlns:m="http://schemas.openxmlformats.org/officeDocument/2006/math">
                    <m:r>
                      <a:rPr lang="it-IT" i="1" dirty="0" smtClean="0">
                        <a:latin typeface="Cambria Math" panose="02040503050406030204" pitchFamily="18" charset="0"/>
                        <a:cs typeface="Arial" panose="020B0604020202020204" pitchFamily="34" charset="0"/>
                      </a:rPr>
                      <m:t>𝑙</m:t>
                    </m:r>
                    <m:r>
                      <a:rPr lang="it-IT" i="1" dirty="0" smtClean="0">
                        <a:latin typeface="Cambria Math" panose="02040503050406030204" pitchFamily="18" charset="0"/>
                        <a:cs typeface="Arial" panose="020B0604020202020204" pitchFamily="34" charset="0"/>
                      </a:rPr>
                      <m:t>(</m:t>
                    </m:r>
                    <m:r>
                      <a:rPr lang="it-IT" i="1" dirty="0" smtClean="0">
                        <a:latin typeface="Cambria Math" panose="02040503050406030204" pitchFamily="18" charset="0"/>
                        <a:cs typeface="Arial" panose="020B0604020202020204" pitchFamily="34" charset="0"/>
                      </a:rPr>
                      <m:t>𝜃</m:t>
                    </m:r>
                    <m:r>
                      <a:rPr lang="it-IT" i="1" dirty="0"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equivale a minimizzare:</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In questo modo si è ottenuta la stessa funzione costo </a:t>
                </a:r>
                <a14:m>
                  <m:oMath xmlns:m="http://schemas.openxmlformats.org/officeDocument/2006/math">
                    <m:r>
                      <a:rPr lang="it-IT" b="0" i="1" dirty="0" smtClean="0">
                        <a:effectLst/>
                        <a:latin typeface="Cambria Math" panose="02040503050406030204" pitchFamily="18" charset="0"/>
                      </a:rPr>
                      <m:t>𝐽</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m:t>
                    </m:r>
                  </m:oMath>
                </a14:m>
                <a:r>
                  <a:rPr lang="it-IT" b="0" i="0" dirty="0">
                    <a:effectLst/>
                    <a:latin typeface="Arial" panose="020B0604020202020204" pitchFamily="34" charset="0"/>
                  </a:rPr>
                  <a:t> del metodo </a:t>
                </a:r>
                <a:r>
                  <a:rPr lang="it-IT" b="1" i="0" dirty="0">
                    <a:effectLst/>
                    <a:latin typeface="Arial" panose="020B0604020202020204" pitchFamily="34" charset="0"/>
                  </a:rPr>
                  <a:t>LMS.</a:t>
                </a:r>
                <a:r>
                  <a:rPr lang="it-IT" dirty="0">
                    <a:latin typeface="Arial" panose="020B0604020202020204" pitchFamily="34" charset="0"/>
                    <a:cs typeface="Arial" panose="020B0604020202020204" pitchFamily="34" charset="0"/>
                  </a:rPr>
                  <a:t> </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3416320"/>
              </a:xfrm>
              <a:prstGeom prst="rect">
                <a:avLst/>
              </a:prstGeom>
              <a:blipFill>
                <a:blip r:embed="rId2"/>
                <a:stretch>
                  <a:fillRect l="-514" t="-1071"/>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Picture 8">
            <a:extLst>
              <a:ext uri="{FF2B5EF4-FFF2-40B4-BE49-F238E27FC236}">
                <a16:creationId xmlns:a16="http://schemas.microsoft.com/office/drawing/2014/main" id="{77A7B969-D39D-AA79-4F3E-40A7E185C804}"/>
              </a:ext>
            </a:extLst>
          </p:cNvPr>
          <p:cNvPicPr>
            <a:picLocks noChangeAspect="1"/>
          </p:cNvPicPr>
          <p:nvPr/>
        </p:nvPicPr>
        <p:blipFill>
          <a:blip r:embed="rId5"/>
          <a:stretch>
            <a:fillRect/>
          </a:stretch>
        </p:blipFill>
        <p:spPr>
          <a:xfrm>
            <a:off x="4805362" y="2385900"/>
            <a:ext cx="2581275" cy="870258"/>
          </a:xfrm>
          <a:prstGeom prst="rect">
            <a:avLst/>
          </a:prstGeom>
        </p:spPr>
      </p:pic>
    </p:spTree>
    <p:extLst>
      <p:ext uri="{BB962C8B-B14F-4D97-AF65-F5344CB8AC3E}">
        <p14:creationId xmlns:p14="http://schemas.microsoft.com/office/powerpoint/2010/main" val="661218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fontScale="90000"/>
          </a:bodyPr>
          <a:lstStyle/>
          <a:p>
            <a:pPr algn="l"/>
            <a:r>
              <a:rPr lang="it-IT" sz="4800" b="1">
                <a:latin typeface="Arial" panose="020B0604020202020204" pitchFamily="34" charset="0"/>
                <a:cs typeface="Arial" panose="020B0604020202020204" pitchFamily="34" charset="0"/>
              </a:rPr>
              <a:t>Classificazione e Regressione Logistica</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6</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571046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4AF2AAD8-D06A-8430-CA0A-56F31B32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663" y="2581663"/>
            <a:ext cx="5048612" cy="36928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4483600"/>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Il problema della classificazione è del tutto analogo a quello di regressione lineare, con la differenza che la variabile target </a:t>
                </a:r>
                <a14:m>
                  <m:oMath xmlns:m="http://schemas.openxmlformats.org/officeDocument/2006/math">
                    <m:r>
                      <a:rPr lang="it-IT" sz="2000" b="0" i="1" smtClean="0">
                        <a:latin typeface="Cambria Math" panose="02040503050406030204" pitchFamily="18" charset="0"/>
                        <a:cs typeface="Arial" panose="020B0604020202020204" pitchFamily="34" charset="0"/>
                      </a:rPr>
                      <m:t>𝑦</m:t>
                    </m:r>
                  </m:oMath>
                </a14:m>
                <a:r>
                  <a:rPr lang="it-IT" dirty="0">
                    <a:latin typeface="Arial" panose="020B0604020202020204" pitchFamily="34" charset="0"/>
                    <a:cs typeface="Arial" panose="020B0604020202020204" pitchFamily="34" charset="0"/>
                  </a:rPr>
                  <a:t> può assumere solo il valore «0» o «1», «yes» o «no», «positivo» o «negativo», etc. </a:t>
                </a: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La funzione ipotesi </a:t>
                </a:r>
                <a14:m>
                  <m:oMath xmlns:m="http://schemas.openxmlformats.org/officeDocument/2006/math">
                    <m:sSub>
                      <m:sSubPr>
                        <m:ctrlPr>
                          <a:rPr lang="it-IT" sz="2000" b="0" i="1" smtClean="0">
                            <a:latin typeface="Cambria Math" panose="02040503050406030204" pitchFamily="18" charset="0"/>
                            <a:cs typeface="Arial" panose="020B0604020202020204" pitchFamily="34" charset="0"/>
                          </a:rPr>
                        </m:ctrlPr>
                      </m:sSubPr>
                      <m:e>
                        <m:r>
                          <a:rPr lang="it-IT" sz="2000" b="0" i="1" smtClean="0">
                            <a:latin typeface="Cambria Math" panose="02040503050406030204" pitchFamily="18" charset="0"/>
                            <a:cs typeface="Arial" panose="020B0604020202020204" pitchFamily="34" charset="0"/>
                          </a:rPr>
                          <m:t>h</m:t>
                        </m:r>
                      </m:e>
                      <m:sub>
                        <m:r>
                          <a:rPr lang="it-IT" sz="2000" b="0" i="1" smtClean="0">
                            <a:latin typeface="Cambria Math" panose="02040503050406030204" pitchFamily="18" charset="0"/>
                            <a:ea typeface="Cambria Math" panose="02040503050406030204" pitchFamily="18" charset="0"/>
                            <a:cs typeface="Arial" panose="020B0604020202020204" pitchFamily="34" charset="0"/>
                          </a:rPr>
                          <m:t>𝜃</m:t>
                        </m:r>
                      </m:sub>
                    </m:sSub>
                    <m:d>
                      <m:dPr>
                        <m:ctrlPr>
                          <a:rPr lang="it-IT" sz="2000" b="0" i="1" smtClean="0">
                            <a:latin typeface="Cambria Math" panose="02040503050406030204" pitchFamily="18" charset="0"/>
                            <a:cs typeface="Arial" panose="020B0604020202020204" pitchFamily="34" charset="0"/>
                          </a:rPr>
                        </m:ctrlPr>
                      </m:dPr>
                      <m:e>
                        <m:r>
                          <a:rPr lang="it-IT" sz="2000" b="0" i="1" smtClean="0">
                            <a:latin typeface="Cambria Math" panose="02040503050406030204" pitchFamily="18" charset="0"/>
                            <a:cs typeface="Arial" panose="020B0604020202020204" pitchFamily="34" charset="0"/>
                          </a:rPr>
                          <m:t>𝑥</m:t>
                        </m:r>
                      </m:e>
                    </m:d>
                  </m:oMath>
                </a14:m>
                <a:r>
                  <a:rPr lang="it-IT" dirty="0">
                    <a:latin typeface="Arial" panose="020B0604020202020204" pitchFamily="34" charset="0"/>
                    <a:cs typeface="Arial" panose="020B0604020202020204" pitchFamily="34" charset="0"/>
                  </a:rPr>
                  <a:t> diventa:</a:t>
                </a:r>
                <a:r>
                  <a:rPr lang="it-IT" dirty="0"/>
                  <a:t> </a:t>
                </a:r>
                <a14:m>
                  <m:oMath xmlns:m="http://schemas.openxmlformats.org/officeDocument/2006/math">
                    <m:sSub>
                      <m:sSubPr>
                        <m:ctrlPr>
                          <a:rPr lang="it-IT" b="1" i="1">
                            <a:latin typeface="Cambria Math" panose="02040503050406030204" pitchFamily="18" charset="0"/>
                          </a:rPr>
                        </m:ctrlPr>
                      </m:sSubPr>
                      <m:e>
                        <m:r>
                          <a:rPr lang="it-IT" b="1" i="1">
                            <a:latin typeface="Cambria Math" panose="02040503050406030204" pitchFamily="18" charset="0"/>
                          </a:rPr>
                          <m:t>𝒉</m:t>
                        </m:r>
                      </m:e>
                      <m:sub>
                        <m:r>
                          <a:rPr lang="it-IT" b="1" i="1">
                            <a:latin typeface="Cambria Math" panose="02040503050406030204" pitchFamily="18" charset="0"/>
                          </a:rPr>
                          <m:t>𝜽</m:t>
                        </m:r>
                      </m:sub>
                    </m:sSub>
                    <m:d>
                      <m:dPr>
                        <m:ctrlPr>
                          <a:rPr lang="it-IT" b="1" i="1">
                            <a:latin typeface="Cambria Math" panose="02040503050406030204" pitchFamily="18" charset="0"/>
                          </a:rPr>
                        </m:ctrlPr>
                      </m:dPr>
                      <m:e>
                        <m:r>
                          <a:rPr lang="it-IT" b="1" i="1">
                            <a:latin typeface="Cambria Math" panose="02040503050406030204" pitchFamily="18" charset="0"/>
                          </a:rPr>
                          <m:t>𝒙</m:t>
                        </m:r>
                      </m:e>
                    </m:d>
                    <m:r>
                      <a:rPr lang="it-IT" i="1">
                        <a:latin typeface="Cambria Math" panose="02040503050406030204" pitchFamily="18" charset="0"/>
                      </a:rPr>
                      <m:t>=</m:t>
                    </m:r>
                    <m:r>
                      <a:rPr lang="it-IT" i="1">
                        <a:latin typeface="Cambria Math" panose="02040503050406030204" pitchFamily="18" charset="0"/>
                      </a:rPr>
                      <m:t>𝑔</m:t>
                    </m:r>
                    <m:d>
                      <m:dPr>
                        <m:ctrlPr>
                          <a:rPr lang="it-IT" i="1">
                            <a:latin typeface="Cambria Math" panose="02040503050406030204" pitchFamily="18" charset="0"/>
                          </a:rPr>
                        </m:ctrlPr>
                      </m:dPr>
                      <m:e>
                        <m:sSup>
                          <m:sSupPr>
                            <m:ctrlPr>
                              <a:rPr lang="it-IT" i="1">
                                <a:latin typeface="Cambria Math" panose="02040503050406030204" pitchFamily="18" charset="0"/>
                              </a:rPr>
                            </m:ctrlPr>
                          </m:sSupPr>
                          <m:e>
                            <m:r>
                              <m:rPr>
                                <m:sty m:val="p"/>
                              </m:rPr>
                              <a:rPr lang="it-IT">
                                <a:latin typeface="Cambria Math" panose="02040503050406030204" pitchFamily="18" charset="0"/>
                              </a:rPr>
                              <m:t>θ</m:t>
                            </m:r>
                          </m:e>
                          <m:sup>
                            <m:r>
                              <a:rPr lang="it-IT" i="1">
                                <a:latin typeface="Cambria Math" panose="02040503050406030204" pitchFamily="18" charset="0"/>
                              </a:rPr>
                              <m:t>𝑇</m:t>
                            </m:r>
                          </m:sup>
                        </m:sSup>
                        <m:r>
                          <a:rPr lang="it-IT" i="1">
                            <a:latin typeface="Cambria Math" panose="02040503050406030204" pitchFamily="18" charset="0"/>
                          </a:rPr>
                          <m:t>𝑥</m:t>
                        </m:r>
                      </m:e>
                    </m:d>
                    <m:r>
                      <a:rPr lang="it-IT" i="1">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1</m:t>
                        </m:r>
                      </m:num>
                      <m:den>
                        <m:r>
                          <a:rPr lang="it-IT" i="1">
                            <a:latin typeface="Cambria Math" panose="02040503050406030204" pitchFamily="18" charset="0"/>
                          </a:rPr>
                          <m:t>1+</m:t>
                        </m:r>
                        <m:sSup>
                          <m:sSupPr>
                            <m:ctrlPr>
                              <a:rPr lang="it-IT" i="1">
                                <a:latin typeface="Cambria Math" panose="02040503050406030204" pitchFamily="18" charset="0"/>
                              </a:rPr>
                            </m:ctrlPr>
                          </m:sSupPr>
                          <m:e>
                            <m:r>
                              <a:rPr lang="it-IT" i="1">
                                <a:latin typeface="Cambria Math" panose="02040503050406030204" pitchFamily="18" charset="0"/>
                              </a:rPr>
                              <m:t>𝑒</m:t>
                            </m:r>
                          </m:e>
                          <m:sup>
                            <m:r>
                              <a:rPr lang="it-IT" i="1">
                                <a:latin typeface="Cambria Math" panose="02040503050406030204" pitchFamily="18" charset="0"/>
                              </a:rPr>
                              <m:t>−</m:t>
                            </m:r>
                            <m:sSup>
                              <m:sSupPr>
                                <m:ctrlPr>
                                  <a:rPr lang="it-IT" b="1" i="1">
                                    <a:latin typeface="Cambria Math" panose="02040503050406030204" pitchFamily="18" charset="0"/>
                                  </a:rPr>
                                </m:ctrlPr>
                              </m:sSupPr>
                              <m:e>
                                <m:r>
                                  <a:rPr lang="it-IT" b="1" i="1">
                                    <a:latin typeface="Cambria Math" panose="02040503050406030204" pitchFamily="18" charset="0"/>
                                  </a:rPr>
                                  <m:t>𝜽</m:t>
                                </m:r>
                              </m:e>
                              <m:sup>
                                <m:r>
                                  <a:rPr lang="it-IT" b="1" i="1">
                                    <a:latin typeface="Cambria Math" panose="02040503050406030204" pitchFamily="18" charset="0"/>
                                  </a:rPr>
                                  <m:t>𝑻</m:t>
                                </m:r>
                              </m:sup>
                            </m:sSup>
                            <m:r>
                              <a:rPr lang="it-IT" b="1" i="1">
                                <a:latin typeface="Cambria Math" panose="02040503050406030204" pitchFamily="18" charset="0"/>
                              </a:rPr>
                              <m:t>𝒙</m:t>
                            </m:r>
                          </m:sup>
                        </m:sSup>
                      </m:den>
                    </m:f>
                  </m:oMath>
                </a14:m>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Per semplicità si pone: </a:t>
                </a:r>
                <a14:m>
                  <m:oMath xmlns:m="http://schemas.openxmlformats.org/officeDocument/2006/math">
                    <m:r>
                      <a:rPr lang="it-IT" b="0" i="1" smtClean="0">
                        <a:latin typeface="Cambria Math" panose="02040503050406030204" pitchFamily="18" charset="0"/>
                        <a:cs typeface="Arial" panose="020B0604020202020204" pitchFamily="34" charset="0"/>
                      </a:rPr>
                      <m:t>𝑔</m:t>
                    </m:r>
                    <m:d>
                      <m:dPr>
                        <m:ctrlPr>
                          <a:rPr lang="it-IT" b="0"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𝑧</m:t>
                        </m:r>
                      </m:e>
                    </m:d>
                    <m:r>
                      <a:rPr lang="it-IT" b="0" i="1" smtClean="0">
                        <a:latin typeface="Cambria Math" panose="02040503050406030204" pitchFamily="18" charset="0"/>
                        <a:cs typeface="Arial" panose="020B0604020202020204" pitchFamily="34" charset="0"/>
                      </a:rPr>
                      <m:t>=</m:t>
                    </m:r>
                    <m:f>
                      <m:fPr>
                        <m:ctrlPr>
                          <a:rPr lang="it-IT" b="0" i="1" smtClean="0">
                            <a:latin typeface="Cambria Math" panose="02040503050406030204" pitchFamily="18" charset="0"/>
                            <a:cs typeface="Arial" panose="020B0604020202020204" pitchFamily="34" charset="0"/>
                          </a:rPr>
                        </m:ctrlPr>
                      </m:fPr>
                      <m:num>
                        <m:r>
                          <a:rPr lang="it-IT" b="0" i="1" smtClean="0">
                            <a:latin typeface="Cambria Math" panose="02040503050406030204" pitchFamily="18" charset="0"/>
                            <a:cs typeface="Arial" panose="020B0604020202020204" pitchFamily="34" charset="0"/>
                          </a:rPr>
                          <m:t>1</m:t>
                        </m:r>
                      </m:num>
                      <m:den>
                        <m:r>
                          <a:rPr lang="it-IT" b="0" i="0" smtClean="0">
                            <a:latin typeface="Cambria Math" panose="02040503050406030204" pitchFamily="18" charset="0"/>
                            <a:cs typeface="Arial" panose="020B0604020202020204" pitchFamily="34" charset="0"/>
                          </a:rPr>
                          <m:t>1+</m:t>
                        </m:r>
                        <m:sSup>
                          <m:sSupPr>
                            <m:ctrlPr>
                              <a:rPr lang="it-IT" b="0" i="1" smtClean="0">
                                <a:latin typeface="Cambria Math" panose="02040503050406030204" pitchFamily="18" charset="0"/>
                                <a:cs typeface="Arial" panose="020B0604020202020204" pitchFamily="34" charset="0"/>
                              </a:rPr>
                            </m:ctrlPr>
                          </m:sSupPr>
                          <m:e>
                            <m:r>
                              <m:rPr>
                                <m:sty m:val="p"/>
                              </m:rPr>
                              <a:rPr lang="it-IT" b="0" i="0" smtClean="0">
                                <a:latin typeface="Cambria Math" panose="02040503050406030204" pitchFamily="18" charset="0"/>
                                <a:cs typeface="Arial" panose="020B0604020202020204" pitchFamily="34" charset="0"/>
                              </a:rPr>
                              <m:t>e</m:t>
                            </m:r>
                          </m:e>
                          <m:sup>
                            <m:r>
                              <a:rPr lang="it-IT" b="0" i="0" smtClean="0">
                                <a:latin typeface="Cambria Math" panose="02040503050406030204" pitchFamily="18" charset="0"/>
                                <a:cs typeface="Arial" panose="020B0604020202020204" pitchFamily="34" charset="0"/>
                              </a:rPr>
                              <m:t>−</m:t>
                            </m:r>
                            <m:r>
                              <m:rPr>
                                <m:sty m:val="p"/>
                              </m:rPr>
                              <a:rPr lang="it-IT" b="0" i="0" smtClean="0">
                                <a:latin typeface="Cambria Math" panose="02040503050406030204" pitchFamily="18" charset="0"/>
                                <a:cs typeface="Arial" panose="020B0604020202020204" pitchFamily="34" charset="0"/>
                              </a:rPr>
                              <m:t>z</m:t>
                            </m:r>
                          </m:sup>
                        </m:sSup>
                      </m:den>
                    </m:f>
                  </m:oMath>
                </a14:m>
                <a:r>
                  <a:rPr lang="it-IT" dirty="0">
                    <a:latin typeface="Arial" panose="020B0604020202020204" pitchFamily="34" charset="0"/>
                    <a:cs typeface="Arial" panose="020B0604020202020204" pitchFamily="34" charset="0"/>
                  </a:rPr>
                  <a:t> ed è detta </a:t>
                </a:r>
              </a:p>
              <a:p>
                <a:pPr algn="just"/>
                <a:r>
                  <a:rPr lang="it-IT" b="1" i="1" dirty="0">
                    <a:latin typeface="Arial" panose="020B0604020202020204" pitchFamily="34" charset="0"/>
                    <a:cs typeface="Arial" panose="020B0604020202020204" pitchFamily="34" charset="0"/>
                  </a:rPr>
                  <a:t>funzione logistica o </a:t>
                </a:r>
                <a:r>
                  <a:rPr lang="it-IT" b="1" i="1" dirty="0" err="1">
                    <a:latin typeface="Arial" panose="020B0604020202020204" pitchFamily="34" charset="0"/>
                    <a:cs typeface="Arial" panose="020B0604020202020204" pitchFamily="34" charset="0"/>
                  </a:rPr>
                  <a:t>sigmoide</a:t>
                </a:r>
                <a:r>
                  <a:rPr lang="it-IT" b="1" i="1" dirty="0">
                    <a:latin typeface="Arial" panose="020B0604020202020204" pitchFamily="34" charset="0"/>
                    <a:cs typeface="Arial" panose="020B0604020202020204" pitchFamily="34" charset="0"/>
                  </a:rPr>
                  <a:t>.</a:t>
                </a:r>
              </a:p>
              <a:p>
                <a:pPr algn="just"/>
                <a:endParaRPr lang="it-IT" b="1" i="1"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Dove:</a:t>
                </a:r>
              </a:p>
              <a:p>
                <a:pPr algn="just"/>
                <a14:m>
                  <m:oMathPara xmlns:m="http://schemas.openxmlformats.org/officeDocument/2006/math">
                    <m:oMathParaPr>
                      <m:jc m:val="left"/>
                    </m:oMathParaPr>
                    <m:oMath xmlns:m="http://schemas.openxmlformats.org/officeDocument/2006/math">
                      <m:sSup>
                        <m:sSupPr>
                          <m:ctrlPr>
                            <a:rPr lang="it-IT" b="1" i="1" smtClean="0">
                              <a:latin typeface="Cambria Math" panose="02040503050406030204" pitchFamily="18" charset="0"/>
                              <a:cs typeface="Arial" panose="020B0604020202020204" pitchFamily="34" charset="0"/>
                            </a:rPr>
                          </m:ctrlPr>
                        </m:sSupPr>
                        <m:e>
                          <m:r>
                            <a:rPr lang="it-IT" b="1" i="1" smtClean="0">
                              <a:latin typeface="Cambria Math" panose="02040503050406030204" pitchFamily="18" charset="0"/>
                              <a:cs typeface="Arial" panose="020B0604020202020204" pitchFamily="34" charset="0"/>
                            </a:rPr>
                            <m:t>𝜽</m:t>
                          </m:r>
                        </m:e>
                        <m:sup>
                          <m:r>
                            <a:rPr lang="it-IT" b="1" i="1" smtClean="0">
                              <a:latin typeface="Cambria Math" panose="02040503050406030204" pitchFamily="18" charset="0"/>
                              <a:cs typeface="Arial" panose="020B0604020202020204" pitchFamily="34" charset="0"/>
                            </a:rPr>
                            <m:t>𝑻</m:t>
                          </m:r>
                        </m:sup>
                      </m:sSup>
                      <m:r>
                        <a:rPr lang="it-IT" b="1" i="1" smtClean="0">
                          <a:latin typeface="Cambria Math" panose="02040503050406030204" pitchFamily="18" charset="0"/>
                          <a:cs typeface="Arial" panose="020B0604020202020204" pitchFamily="34" charset="0"/>
                        </a:rPr>
                        <m:t>𝒙</m:t>
                      </m:r>
                      <m:r>
                        <a:rPr lang="it-IT" b="0" i="1" smtClean="0">
                          <a:latin typeface="Cambria Math" panose="02040503050406030204" pitchFamily="18" charset="0"/>
                          <a:cs typeface="Arial" panose="020B0604020202020204" pitchFamily="34" charset="0"/>
                        </a:rPr>
                        <m:t>=</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0</m:t>
                          </m:r>
                        </m:sub>
                      </m:sSub>
                      <m:r>
                        <a:rPr lang="it-IT" b="0" i="1" smtClean="0">
                          <a:latin typeface="Cambria Math" panose="02040503050406030204" pitchFamily="18" charset="0"/>
                          <a:cs typeface="Arial" panose="020B0604020202020204" pitchFamily="34" charset="0"/>
                        </a:rPr>
                        <m:t>+ </m:t>
                      </m:r>
                      <m:nary>
                        <m:naryPr>
                          <m:chr m:val="∑"/>
                          <m:ctrlPr>
                            <a:rPr lang="it-IT" b="0" i="1" smtClean="0">
                              <a:latin typeface="Cambria Math" panose="02040503050406030204" pitchFamily="18" charset="0"/>
                              <a:cs typeface="Arial" panose="020B0604020202020204" pitchFamily="34" charset="0"/>
                            </a:rPr>
                          </m:ctrlPr>
                        </m:naryPr>
                        <m:sub>
                          <m:r>
                            <m:rPr>
                              <m:brk m:alnAt="23"/>
                            </m:rPr>
                            <a:rPr lang="it-IT" b="0" i="1" smtClean="0">
                              <a:latin typeface="Cambria Math" panose="02040503050406030204" pitchFamily="18" charset="0"/>
                              <a:cs typeface="Arial" panose="020B0604020202020204" pitchFamily="34" charset="0"/>
                            </a:rPr>
                            <m:t>𝑗</m:t>
                          </m:r>
                          <m:r>
                            <a:rPr lang="it-IT" b="0" i="1" smtClean="0">
                              <a:latin typeface="Cambria Math" panose="02040503050406030204" pitchFamily="18" charset="0"/>
                              <a:cs typeface="Arial" panose="020B0604020202020204" pitchFamily="34" charset="0"/>
                            </a:rPr>
                            <m:t>=1</m:t>
                          </m:r>
                        </m:sub>
                        <m:sup>
                          <m:r>
                            <a:rPr lang="it-IT" b="0" i="1" smtClean="0">
                              <a:latin typeface="Cambria Math" panose="02040503050406030204" pitchFamily="18" charset="0"/>
                              <a:cs typeface="Arial" panose="020B0604020202020204" pitchFamily="34" charset="0"/>
                            </a:rPr>
                            <m:t>𝑛</m:t>
                          </m:r>
                        </m:sup>
                        <m:e>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𝑗</m:t>
                              </m:r>
                            </m:sub>
                          </m:sSub>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𝑥</m:t>
                              </m:r>
                            </m:e>
                            <m:sub>
                              <m:r>
                                <a:rPr lang="it-IT" b="0" i="1" smtClean="0">
                                  <a:latin typeface="Cambria Math" panose="02040503050406030204" pitchFamily="18" charset="0"/>
                                  <a:cs typeface="Arial" panose="020B0604020202020204" pitchFamily="34" charset="0"/>
                                </a:rPr>
                                <m:t>𝑗</m:t>
                              </m:r>
                            </m:sub>
                          </m:sSub>
                          <m:r>
                            <a:rPr lang="it-IT" b="0" i="1" smtClean="0">
                              <a:latin typeface="Cambria Math" panose="02040503050406030204" pitchFamily="18" charset="0"/>
                              <a:cs typeface="Arial" panose="020B0604020202020204" pitchFamily="34" charset="0"/>
                            </a:rPr>
                            <m:t>  </m:t>
                          </m:r>
                          <m:r>
                            <a:rPr lang="it-IT" b="0" i="1" smtClean="0">
                              <a:latin typeface="Cambria Math" panose="02040503050406030204" pitchFamily="18" charset="0"/>
                              <a:cs typeface="Arial" panose="020B0604020202020204" pitchFamily="34" charset="0"/>
                            </a:rPr>
                            <m:t>𝑐𝑜𝑛</m:t>
                          </m:r>
                          <m:r>
                            <a:rPr lang="it-IT" b="0" i="1" smtClean="0">
                              <a:latin typeface="Cambria Math" panose="02040503050406030204" pitchFamily="18" charset="0"/>
                              <a:cs typeface="Arial" panose="020B0604020202020204" pitchFamily="34" charset="0"/>
                            </a:rPr>
                            <m:t>  </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𝑥</m:t>
                              </m:r>
                            </m:e>
                            <m:sub>
                              <m:r>
                                <a:rPr lang="it-IT" b="0" i="1" smtClean="0">
                                  <a:latin typeface="Cambria Math" panose="02040503050406030204" pitchFamily="18" charset="0"/>
                                  <a:cs typeface="Arial" panose="020B0604020202020204" pitchFamily="34" charset="0"/>
                                </a:rPr>
                                <m:t>0</m:t>
                              </m:r>
                            </m:sub>
                          </m:sSub>
                          <m:r>
                            <a:rPr lang="it-IT" b="0" i="1" smtClean="0">
                              <a:latin typeface="Cambria Math" panose="02040503050406030204" pitchFamily="18" charset="0"/>
                              <a:cs typeface="Arial" panose="020B0604020202020204" pitchFamily="34" charset="0"/>
                            </a:rPr>
                            <m:t>=1</m:t>
                          </m:r>
                        </m:e>
                      </m:nary>
                    </m:oMath>
                  </m:oMathPara>
                </a14:m>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4483600"/>
              </a:xfrm>
              <a:prstGeom prst="rect">
                <a:avLst/>
              </a:prstGeom>
              <a:blipFill>
                <a:blip r:embed="rId3"/>
                <a:stretch>
                  <a:fillRect l="-514" t="-816" r="-457"/>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Classificazione e Regressione Logistica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64396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3416320"/>
              </a:xfrm>
              <a:prstGeom prst="rect">
                <a:avLst/>
              </a:prstGeom>
              <a:noFill/>
            </p:spPr>
            <p:txBody>
              <a:bodyPr wrap="square" rtlCol="0">
                <a:spAutoFit/>
              </a:bodyPr>
              <a:lstStyle/>
              <a:p>
                <a:pPr algn="just"/>
                <a:r>
                  <a:rPr lang="it-IT" b="0" dirty="0">
                    <a:latin typeface="Arial" panose="020B0604020202020204" pitchFamily="34" charset="0"/>
                    <a:cs typeface="Arial" panose="020B0604020202020204" pitchFamily="34" charset="0"/>
                  </a:rPr>
                  <a:t>Per valutare i parametri </a:t>
                </a:r>
                <a14:m>
                  <m:oMath xmlns:m="http://schemas.openxmlformats.org/officeDocument/2006/math">
                    <m:r>
                      <a:rPr lang="it-IT" b="1" i="1" smtClean="0">
                        <a:latin typeface="Cambria Math" panose="02040503050406030204" pitchFamily="18" charset="0"/>
                        <a:ea typeface="Cambria Math" panose="02040503050406030204" pitchFamily="18" charset="0"/>
                        <a:cs typeface="Arial" panose="020B0604020202020204" pitchFamily="34" charset="0"/>
                      </a:rPr>
                      <m:t>𝜽</m:t>
                    </m:r>
                  </m:oMath>
                </a14:m>
                <a:r>
                  <a:rPr lang="it-IT" dirty="0">
                    <a:latin typeface="Arial" panose="020B0604020202020204" pitchFamily="34" charset="0"/>
                    <a:cs typeface="Arial" panose="020B0604020202020204" pitchFamily="34" charset="0"/>
                  </a:rPr>
                  <a:t> si realizza una interpretazione probabilistica.</a:t>
                </a:r>
              </a:p>
              <a:p>
                <a:pPr algn="just"/>
                <a:r>
                  <a:rPr lang="it-IT" dirty="0">
                    <a:latin typeface="Arial" panose="020B0604020202020204" pitchFamily="34" charset="0"/>
                    <a:cs typeface="Arial" panose="020B0604020202020204" pitchFamily="34" charset="0"/>
                  </a:rPr>
                  <a:t>Assumendo: </a:t>
                </a:r>
                <a14:m>
                  <m:oMath xmlns:m="http://schemas.openxmlformats.org/officeDocument/2006/math">
                    <m:r>
                      <a:rPr lang="it-IT" sz="1800" i="1" smtClean="0">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i="1">
                            <a:effectLst/>
                            <a:latin typeface="Cambria Math" panose="02040503050406030204" pitchFamily="18" charset="0"/>
                            <a:ea typeface="Times New Roman" panose="02020603050405020304" pitchFamily="18" charset="0"/>
                          </a:rPr>
                        </m:ctrlPr>
                      </m:d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=1</m:t>
                        </m:r>
                      </m:e>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1800">
                            <a:effectLst/>
                            <a:latin typeface="Cambria Math" panose="02040503050406030204" pitchFamily="18" charset="0"/>
                            <a:ea typeface="Times New Roman" panose="02020603050405020304" pitchFamily="18" charset="0"/>
                            <a:cs typeface="Times New Roman" panose="02020603050405020304" pitchFamily="18" charset="0"/>
                          </a:rPr>
                          <m:t>θ</m:t>
                        </m:r>
                      </m:e>
                    </m:d>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i="1">
                            <a:effectLst/>
                            <a:latin typeface="Cambria Math" panose="02040503050406030204" pitchFamily="18" charset="0"/>
                            <a:ea typeface="Times New Roman" panose="02020603050405020304" pitchFamily="18" charset="0"/>
                          </a:rPr>
                        </m:ctrlPr>
                      </m:sSub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h</m:t>
                        </m:r>
                      </m:e>
                      <m:sub>
                        <m:r>
                          <m:rPr>
                            <m:sty m:val="p"/>
                          </m:rPr>
                          <a:rPr lang="it-IT" sz="1800">
                            <a:effectLst/>
                            <a:latin typeface="Cambria Math" panose="02040503050406030204" pitchFamily="18" charset="0"/>
                            <a:ea typeface="Times New Roman" panose="02020603050405020304" pitchFamily="18" charset="0"/>
                            <a:cs typeface="Times New Roman" panose="02020603050405020304" pitchFamily="18" charset="0"/>
                          </a:rPr>
                          <m:t>θ</m:t>
                        </m:r>
                      </m:sub>
                    </m:sSub>
                    <m:d>
                      <m:dPr>
                        <m:ctrlPr>
                          <a:rPr lang="it-IT" i="1">
                            <a:effectLst/>
                            <a:latin typeface="Cambria Math" panose="02040503050406030204" pitchFamily="18" charset="0"/>
                            <a:ea typeface="Times New Roman" panose="02020603050405020304" pitchFamily="18" charset="0"/>
                          </a:rPr>
                        </m:ctrlPr>
                      </m:d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𝑥</m:t>
                        </m:r>
                      </m:e>
                    </m:d>
                  </m:oMath>
                </a14:m>
                <a:r>
                  <a:rPr lang="it-IT" dirty="0">
                    <a:latin typeface="Arial" panose="020B0604020202020204" pitchFamily="34" charset="0"/>
                    <a:cs typeface="Arial" panose="020B0604020202020204" pitchFamily="34" charset="0"/>
                  </a:rPr>
                  <a:t> e </a:t>
                </a:r>
                <a14:m>
                  <m:oMath xmlns:m="http://schemas.openxmlformats.org/officeDocument/2006/math">
                    <m:r>
                      <a:rPr lang="it-IT" i="1">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i="1">
                            <a:latin typeface="Cambria Math" panose="02040503050406030204" pitchFamily="18" charset="0"/>
                            <a:ea typeface="Times New Roman" panose="02020603050405020304" pitchFamily="18" charset="0"/>
                          </a:rPr>
                        </m:ctrlPr>
                      </m:dPr>
                      <m:e>
                        <m:r>
                          <a:rPr lang="it-IT" i="1">
                            <a:latin typeface="Cambria Math" panose="02040503050406030204" pitchFamily="18" charset="0"/>
                            <a:ea typeface="Times New Roman" panose="02020603050405020304" pitchFamily="18" charset="0"/>
                            <a:cs typeface="Times New Roman" panose="02020603050405020304" pitchFamily="18" charset="0"/>
                          </a:rPr>
                          <m:t>𝑦</m:t>
                        </m:r>
                        <m:r>
                          <a:rPr lang="it-IT" i="1">
                            <a:latin typeface="Cambria Math" panose="02040503050406030204" pitchFamily="18" charset="0"/>
                            <a:ea typeface="Times New Roman" panose="02020603050405020304" pitchFamily="18" charset="0"/>
                            <a:cs typeface="Times New Roman" panose="02020603050405020304" pitchFamily="18" charset="0"/>
                          </a:rPr>
                          <m:t>=0</m:t>
                        </m:r>
                      </m:e>
                      <m:e>
                        <m:r>
                          <a:rPr lang="it-IT" i="1">
                            <a:latin typeface="Cambria Math" panose="02040503050406030204" pitchFamily="18" charset="0"/>
                            <a:ea typeface="Times New Roman" panose="02020603050405020304" pitchFamily="18" charset="0"/>
                            <a:cs typeface="Times New Roman" panose="02020603050405020304" pitchFamily="18" charset="0"/>
                          </a:rPr>
                          <m:t>𝑥</m:t>
                        </m:r>
                        <m:r>
                          <a:rPr lang="it-IT"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a:latin typeface="Cambria Math" panose="02040503050406030204" pitchFamily="18" charset="0"/>
                            <a:ea typeface="Times New Roman" panose="02020603050405020304" pitchFamily="18" charset="0"/>
                            <a:cs typeface="Times New Roman" panose="02020603050405020304" pitchFamily="18" charset="0"/>
                          </a:rPr>
                          <m:t>θ</m:t>
                        </m:r>
                      </m:e>
                    </m:d>
                    <m:r>
                      <a:rPr lang="it-IT" i="1">
                        <a:latin typeface="Cambria Math" panose="02040503050406030204" pitchFamily="18" charset="0"/>
                        <a:ea typeface="Times New Roman" panose="02020603050405020304" pitchFamily="18" charset="0"/>
                        <a:cs typeface="Times New Roman" panose="02020603050405020304" pitchFamily="18" charset="0"/>
                      </a:rPr>
                      <m:t>=</m:t>
                    </m:r>
                    <m:r>
                      <a:rPr lang="it-IT" b="0" i="1" smtClean="0">
                        <a:latin typeface="Cambria Math" panose="02040503050406030204" pitchFamily="18" charset="0"/>
                        <a:ea typeface="Times New Roman" panose="02020603050405020304" pitchFamily="18" charset="0"/>
                        <a:cs typeface="Times New Roman" panose="02020603050405020304" pitchFamily="18" charset="0"/>
                      </a:rPr>
                      <m:t>1−</m:t>
                    </m:r>
                    <m:sSub>
                      <m:sSubPr>
                        <m:ctrlPr>
                          <a:rPr lang="it-IT" i="1">
                            <a:latin typeface="Cambria Math" panose="02040503050406030204" pitchFamily="18" charset="0"/>
                            <a:ea typeface="Times New Roman" panose="02020603050405020304" pitchFamily="18" charset="0"/>
                          </a:rPr>
                        </m:ctrlPr>
                      </m:sSubPr>
                      <m:e>
                        <m:r>
                          <a:rPr lang="it-IT" i="1">
                            <a:latin typeface="Cambria Math" panose="02040503050406030204" pitchFamily="18" charset="0"/>
                            <a:ea typeface="Times New Roman" panose="02020603050405020304" pitchFamily="18" charset="0"/>
                            <a:cs typeface="Times New Roman" panose="02020603050405020304" pitchFamily="18" charset="0"/>
                          </a:rPr>
                          <m:t>h</m:t>
                        </m:r>
                      </m:e>
                      <m:sub>
                        <m:r>
                          <m:rPr>
                            <m:sty m:val="p"/>
                          </m:rPr>
                          <a:rPr lang="it-IT">
                            <a:latin typeface="Cambria Math" panose="02040503050406030204" pitchFamily="18" charset="0"/>
                            <a:ea typeface="Times New Roman" panose="02020603050405020304" pitchFamily="18" charset="0"/>
                            <a:cs typeface="Times New Roman" panose="02020603050405020304" pitchFamily="18" charset="0"/>
                          </a:rPr>
                          <m:t>θ</m:t>
                        </m:r>
                      </m:sub>
                    </m:sSub>
                    <m:d>
                      <m:dPr>
                        <m:ctrlPr>
                          <a:rPr lang="it-IT" i="1">
                            <a:latin typeface="Cambria Math" panose="02040503050406030204" pitchFamily="18" charset="0"/>
                            <a:ea typeface="Times New Roman" panose="02020603050405020304" pitchFamily="18" charset="0"/>
                          </a:rPr>
                        </m:ctrlPr>
                      </m:dPr>
                      <m:e>
                        <m:r>
                          <a:rPr lang="it-IT" i="1">
                            <a:latin typeface="Cambria Math" panose="02040503050406030204" pitchFamily="18" charset="0"/>
                            <a:ea typeface="Times New Roman" panose="02020603050405020304" pitchFamily="18" charset="0"/>
                            <a:cs typeface="Times New Roman" panose="02020603050405020304" pitchFamily="18" charset="0"/>
                          </a:rPr>
                          <m:t>𝑥</m:t>
                        </m:r>
                      </m:e>
                    </m:d>
                  </m:oMath>
                </a14:m>
                <a:r>
                  <a:rPr lang="it-IT" dirty="0">
                    <a:latin typeface="Arial" panose="020B0604020202020204" pitchFamily="34" charset="0"/>
                    <a:cs typeface="Arial" panose="020B0604020202020204" pitchFamily="34" charset="0"/>
                  </a:rPr>
                  <a:t> e poiché </a:t>
                </a:r>
                <a14:m>
                  <m:oMath xmlns:m="http://schemas.openxmlformats.org/officeDocument/2006/math">
                    <m:r>
                      <a:rPr lang="it-IT" b="0" i="1" smtClean="0">
                        <a:latin typeface="Cambria Math" panose="02040503050406030204" pitchFamily="18" charset="0"/>
                        <a:cs typeface="Arial" panose="020B0604020202020204" pitchFamily="34" charset="0"/>
                      </a:rPr>
                      <m:t>𝑝</m:t>
                    </m:r>
                    <m:d>
                      <m:dPr>
                        <m:ctrlPr>
                          <a:rPr lang="it-IT" b="0"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𝑥</m:t>
                        </m:r>
                      </m:e>
                    </m:d>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𝑃</m:t>
                    </m:r>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𝑋</m:t>
                    </m:r>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𝑥</m:t>
                    </m:r>
                    <m:r>
                      <a:rPr lang="it-IT" b="0" i="1"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allora:</a:t>
                </a: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 </a:t>
                </a:r>
              </a:p>
              <a:p>
                <a:pPr algn="just"/>
                <a:br>
                  <a:rPr lang="it-IT" dirty="0">
                    <a:latin typeface="Arial" panose="020B0604020202020204" pitchFamily="34" charset="0"/>
                    <a:cs typeface="Arial" panose="020B0604020202020204" pitchFamily="34" charset="0"/>
                  </a:rPr>
                </a:br>
                <a:r>
                  <a:rPr lang="it-IT" dirty="0">
                    <a:latin typeface="Arial" panose="020B0604020202020204" pitchFamily="34" charset="0"/>
                    <a:cs typeface="Arial" panose="020B0604020202020204" pitchFamily="34" charset="0"/>
                  </a:rPr>
                  <a:t>Possiamo definire la </a:t>
                </a:r>
                <a:r>
                  <a:rPr lang="it-IT" b="1" dirty="0">
                    <a:latin typeface="Arial" panose="020B0604020202020204" pitchFamily="34" charset="0"/>
                    <a:cs typeface="Arial" panose="020B0604020202020204" pitchFamily="34" charset="0"/>
                  </a:rPr>
                  <a:t>funzione di </a:t>
                </a:r>
                <a:r>
                  <a:rPr lang="it-IT" b="1" i="1" dirty="0">
                    <a:latin typeface="Arial" panose="020B0604020202020204" pitchFamily="34" charset="0"/>
                    <a:cs typeface="Arial" panose="020B0604020202020204" pitchFamily="34" charset="0"/>
                  </a:rPr>
                  <a:t>verosimiglianza</a:t>
                </a:r>
                <a:r>
                  <a:rPr lang="it-IT" dirty="0">
                    <a:latin typeface="Arial" panose="020B0604020202020204" pitchFamily="34" charset="0"/>
                    <a:cs typeface="Arial" panose="020B0604020202020204" pitchFamily="34" charset="0"/>
                  </a:rPr>
                  <a:t>:</a:t>
                </a:r>
              </a:p>
              <a:p>
                <a:pPr algn="just"/>
                <a:endParaRPr lang="it-IT" dirty="0">
                  <a:latin typeface="Arial" panose="020B0604020202020204" pitchFamily="34" charset="0"/>
                  <a:cs typeface="Arial" panose="020B0604020202020204" pitchFamily="34" charset="0"/>
                </a:endParaRPr>
              </a:p>
              <a:p>
                <a:pPr algn="just"/>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it-IT" dirty="0">
                    <a:latin typeface="Arial" panose="020B0604020202020204" pitchFamily="34" charset="0"/>
                    <a:cs typeface="Arial" panose="020B0604020202020204" pitchFamily="34" charset="0"/>
                  </a:rPr>
                  <a:t> </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3416320"/>
              </a:xfrm>
              <a:prstGeom prst="rect">
                <a:avLst/>
              </a:prstGeom>
              <a:blipFill>
                <a:blip r:embed="rId2"/>
                <a:stretch>
                  <a:fillRect l="-514" t="-1071"/>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Classificazione e Regressione Logistica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49B67C8A-BBAB-2997-8A33-425D03B75BE2}"/>
              </a:ext>
            </a:extLst>
          </p:cNvPr>
          <p:cNvPicPr>
            <a:picLocks noChangeAspect="1"/>
          </p:cNvPicPr>
          <p:nvPr/>
        </p:nvPicPr>
        <p:blipFill>
          <a:blip r:embed="rId5"/>
          <a:stretch>
            <a:fillRect/>
          </a:stretch>
        </p:blipFill>
        <p:spPr>
          <a:xfrm>
            <a:off x="4256668" y="3823798"/>
            <a:ext cx="4266099" cy="2189607"/>
          </a:xfrm>
          <a:prstGeom prst="rect">
            <a:avLst/>
          </a:prstGeom>
        </p:spPr>
      </p:pic>
      <p:pic>
        <p:nvPicPr>
          <p:cNvPr id="9" name="Picture 8">
            <a:extLst>
              <a:ext uri="{FF2B5EF4-FFF2-40B4-BE49-F238E27FC236}">
                <a16:creationId xmlns:a16="http://schemas.microsoft.com/office/drawing/2014/main" id="{B7FFCE1A-0826-30A4-2EF3-759035D6D00B}"/>
              </a:ext>
            </a:extLst>
          </p:cNvPr>
          <p:cNvPicPr>
            <a:picLocks noChangeAspect="1"/>
          </p:cNvPicPr>
          <p:nvPr/>
        </p:nvPicPr>
        <p:blipFill>
          <a:blip r:embed="rId6"/>
          <a:stretch>
            <a:fillRect/>
          </a:stretch>
        </p:blipFill>
        <p:spPr>
          <a:xfrm>
            <a:off x="3885860" y="2758042"/>
            <a:ext cx="3795712" cy="510634"/>
          </a:xfrm>
          <a:prstGeom prst="rect">
            <a:avLst/>
          </a:prstGeom>
        </p:spPr>
      </p:pic>
    </p:spTree>
    <p:extLst>
      <p:ext uri="{BB962C8B-B14F-4D97-AF65-F5344CB8AC3E}">
        <p14:creationId xmlns:p14="http://schemas.microsoft.com/office/powerpoint/2010/main" val="2439510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3887603"/>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Da quest’ultima si semplifica utilizzando la </a:t>
                </a:r>
                <a:r>
                  <a:rPr lang="it-IT" b="1" dirty="0">
                    <a:latin typeface="Arial" panose="020B0604020202020204" pitchFamily="34" charset="0"/>
                    <a:cs typeface="Arial" panose="020B0604020202020204" pitchFamily="34" charset="0"/>
                  </a:rPr>
                  <a:t>log </a:t>
                </a:r>
                <a:r>
                  <a:rPr lang="it-IT" b="1" dirty="0" err="1">
                    <a:latin typeface="Arial" panose="020B0604020202020204" pitchFamily="34" charset="0"/>
                    <a:cs typeface="Arial" panose="020B0604020202020204" pitchFamily="34" charset="0"/>
                  </a:rPr>
                  <a:t>likelihood</a:t>
                </a:r>
                <a:r>
                  <a:rPr lang="it-IT" b="1" dirty="0">
                    <a:latin typeface="Arial" panose="020B0604020202020204" pitchFamily="34" charset="0"/>
                    <a:cs typeface="Arial" panose="020B0604020202020204" pitchFamily="34" charset="0"/>
                  </a:rPr>
                  <a:t>:</a:t>
                </a: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endParaRPr lang="it-IT" b="1"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Per massimizzare la </a:t>
                </a:r>
                <a14:m>
                  <m:oMath xmlns:m="http://schemas.openxmlformats.org/officeDocument/2006/math">
                    <m:r>
                      <a:rPr lang="it-IT" b="0" i="1" smtClean="0">
                        <a:latin typeface="Cambria Math" panose="02040503050406030204" pitchFamily="18" charset="0"/>
                        <a:cs typeface="Arial" panose="020B0604020202020204" pitchFamily="34" charset="0"/>
                      </a:rPr>
                      <m:t>𝑙</m:t>
                    </m:r>
                    <m:d>
                      <m:dPr>
                        <m:ctrlPr>
                          <a:rPr lang="it-IT" b="0" i="1" smtClean="0">
                            <a:latin typeface="Cambria Math" panose="02040503050406030204" pitchFamily="18" charset="0"/>
                            <a:ea typeface="Cambria Math" panose="02040503050406030204" pitchFamily="18" charset="0"/>
                            <a:cs typeface="Arial" panose="020B0604020202020204" pitchFamily="34" charset="0"/>
                          </a:rPr>
                        </m:ctrlPr>
                      </m:dPr>
                      <m:e>
                        <m:r>
                          <a:rPr lang="it-IT" b="0" i="1" smtClean="0">
                            <a:latin typeface="Cambria Math" panose="02040503050406030204" pitchFamily="18" charset="0"/>
                            <a:ea typeface="Cambria Math" panose="02040503050406030204" pitchFamily="18" charset="0"/>
                            <a:cs typeface="Arial" panose="020B0604020202020204" pitchFamily="34" charset="0"/>
                          </a:rPr>
                          <m:t>𝜃</m:t>
                        </m:r>
                      </m:e>
                    </m:d>
                  </m:oMath>
                </a14:m>
                <a:r>
                  <a:rPr lang="it-IT" dirty="0">
                    <a:latin typeface="Arial" panose="020B0604020202020204" pitchFamily="34" charset="0"/>
                    <a:cs typeface="Arial" panose="020B0604020202020204" pitchFamily="34" charset="0"/>
                  </a:rPr>
                  <a:t> si utilizza </a:t>
                </a:r>
                <a:r>
                  <a:rPr lang="it-IT" b="1" dirty="0">
                    <a:latin typeface="Arial" panose="020B0604020202020204" pitchFamily="34" charset="0"/>
                    <a:cs typeface="Arial" panose="020B0604020202020204" pitchFamily="34" charset="0"/>
                  </a:rPr>
                  <a:t>l’ascesa del gradiente</a:t>
                </a:r>
                <a:r>
                  <a:rPr lang="it-IT" i="1" dirty="0">
                    <a:latin typeface="Arial" panose="020B0604020202020204" pitchFamily="34" charset="0"/>
                    <a:cs typeface="Arial" panose="020B0604020202020204" pitchFamily="34" charset="0"/>
                  </a:rPr>
                  <a:t> </a:t>
                </a:r>
              </a:p>
              <a:p>
                <a:pPr algn="just"/>
                <a:endParaRPr lang="it-IT" i="1" dirty="0">
                  <a:latin typeface="Arial" panose="020B0604020202020204" pitchFamily="34" charset="0"/>
                  <a:cs typeface="Arial" panose="020B0604020202020204" pitchFamily="34" charset="0"/>
                </a:endParaRPr>
              </a:p>
              <a:p>
                <a:pPr algn="just"/>
                <a:endParaRPr lang="it-IT" i="1" dirty="0">
                  <a:latin typeface="Arial" panose="020B0604020202020204" pitchFamily="34" charset="0"/>
                  <a:cs typeface="Arial" panose="020B0604020202020204" pitchFamily="34" charset="0"/>
                </a:endParaRPr>
              </a:p>
              <a:p>
                <a:pPr algn="just"/>
                <a:endParaRPr lang="it-IT" i="1"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Si noti il </a:t>
                </a:r>
                <a:r>
                  <a:rPr lang="it-IT" b="1" dirty="0">
                    <a:latin typeface="Arial" panose="020B0604020202020204" pitchFamily="34" charset="0"/>
                    <a:cs typeface="Arial" panose="020B0604020202020204" pitchFamily="34" charset="0"/>
                  </a:rPr>
                  <a:t>segno +</a:t>
                </a:r>
                <a:r>
                  <a:rPr lang="it-IT" dirty="0">
                    <a:latin typeface="Arial" panose="020B0604020202020204" pitchFamily="34" charset="0"/>
                    <a:cs typeface="Arial" panose="020B0604020202020204" pitchFamily="34" charset="0"/>
                  </a:rPr>
                  <a:t> rispetto all’equazione </a:t>
                </a:r>
                <a14:m>
                  <m:oMath xmlns:m="http://schemas.openxmlformats.org/officeDocument/2006/math">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𝑗</m:t>
                        </m:r>
                      </m:sub>
                    </m:sSub>
                    <m:r>
                      <a:rPr lang="it-IT" b="0" i="1" smtClean="0">
                        <a:latin typeface="Cambria Math" panose="02040503050406030204" pitchFamily="18" charset="0"/>
                        <a:cs typeface="Arial" panose="020B0604020202020204" pitchFamily="34" charset="0"/>
                      </a:rPr>
                      <m:t>≔</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𝑗</m:t>
                        </m:r>
                      </m:sub>
                    </m:sSub>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𝜂</m:t>
                    </m:r>
                    <m:f>
                      <m:fPr>
                        <m:ctrlPr>
                          <a:rPr lang="it-IT" b="0" i="1" smtClean="0">
                            <a:latin typeface="Cambria Math" panose="02040503050406030204" pitchFamily="18" charset="0"/>
                            <a:cs typeface="Arial" panose="020B0604020202020204" pitchFamily="34" charset="0"/>
                          </a:rPr>
                        </m:ctrlPr>
                      </m:fPr>
                      <m:num>
                        <m:r>
                          <a:rPr lang="it-IT" b="0" i="1" smtClean="0">
                            <a:latin typeface="Cambria Math" panose="02040503050406030204" pitchFamily="18" charset="0"/>
                            <a:cs typeface="Arial" panose="020B0604020202020204" pitchFamily="34" charset="0"/>
                          </a:rPr>
                          <m:t>𝜕</m:t>
                        </m:r>
                      </m:num>
                      <m:den>
                        <m:r>
                          <a:rPr lang="it-IT" b="0" i="1" smtClean="0">
                            <a:latin typeface="Cambria Math" panose="02040503050406030204" pitchFamily="18" charset="0"/>
                            <a:cs typeface="Arial" panose="020B0604020202020204" pitchFamily="34" charset="0"/>
                          </a:rPr>
                          <m:t>𝜕</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𝜃</m:t>
                            </m:r>
                          </m:e>
                          <m:sub>
                            <m:r>
                              <a:rPr lang="it-IT" b="0" i="1" smtClean="0">
                                <a:latin typeface="Cambria Math" panose="02040503050406030204" pitchFamily="18" charset="0"/>
                                <a:cs typeface="Arial" panose="020B0604020202020204" pitchFamily="34" charset="0"/>
                              </a:rPr>
                              <m:t>𝑗</m:t>
                            </m:r>
                          </m:sub>
                        </m:sSub>
                      </m:den>
                    </m:f>
                    <m:r>
                      <a:rPr lang="it-IT" b="0" i="1" smtClean="0">
                        <a:latin typeface="Cambria Math" panose="02040503050406030204" pitchFamily="18" charset="0"/>
                        <a:cs typeface="Arial" panose="020B0604020202020204" pitchFamily="34" charset="0"/>
                      </a:rPr>
                      <m:t>𝐽</m:t>
                    </m:r>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𝜃</m:t>
                    </m:r>
                    <m:r>
                      <a:rPr lang="it-IT" b="0" i="1" smtClean="0">
                        <a:latin typeface="Cambria Math" panose="02040503050406030204" pitchFamily="18" charset="0"/>
                        <a:cs typeface="Arial" panose="020B0604020202020204" pitchFamily="34" charset="0"/>
                      </a:rPr>
                      <m:t>)</m:t>
                    </m:r>
                  </m:oMath>
                </a14:m>
                <a:r>
                  <a:rPr lang="it-IT" dirty="0">
                    <a:latin typeface="Arial" panose="020B0604020202020204" pitchFamily="34" charset="0"/>
                    <a:cs typeface="Arial" panose="020B0604020202020204" pitchFamily="34" charset="0"/>
                  </a:rPr>
                  <a:t>, dovendo ora massimizzare una funzione.</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3887603"/>
              </a:xfrm>
              <a:prstGeom prst="rect">
                <a:avLst/>
              </a:prstGeom>
              <a:blipFill>
                <a:blip r:embed="rId2"/>
                <a:stretch>
                  <a:fillRect l="-514" t="-940"/>
                </a:stretch>
              </a:blipFill>
            </p:spPr>
            <p:txBody>
              <a:bodyPr/>
              <a:lstStyle/>
              <a:p>
                <a:r>
                  <a:rPr lang="it-IT">
                    <a:noFill/>
                  </a:rPr>
                  <a:t> </a:t>
                </a:r>
              </a:p>
            </p:txBody>
          </p:sp>
        </mc:Fallback>
      </mc:AlternateContent>
      <p:pic>
        <p:nvPicPr>
          <p:cNvPr id="12" name="Immagine 11">
            <a:extLst>
              <a:ext uri="{FF2B5EF4-FFF2-40B4-BE49-F238E27FC236}">
                <a16:creationId xmlns:a16="http://schemas.microsoft.com/office/drawing/2014/main" id="{94C4A8E6-DCDF-622B-DD1C-890D08CF4245}"/>
              </a:ext>
            </a:extLst>
          </p:cNvPr>
          <p:cNvPicPr>
            <a:picLocks noChangeAspect="1"/>
          </p:cNvPicPr>
          <p:nvPr/>
        </p:nvPicPr>
        <p:blipFill>
          <a:blip r:embed="rId3"/>
          <a:stretch>
            <a:fillRect/>
          </a:stretch>
        </p:blipFill>
        <p:spPr>
          <a:xfrm>
            <a:off x="4754879" y="4674514"/>
            <a:ext cx="1779085" cy="670580"/>
          </a:xfrm>
          <a:prstGeom prst="rect">
            <a:avLst/>
          </a:prstGeom>
        </p:spPr>
      </p:pic>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Classificazione e Regressione Logistica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93990E12-75AB-FE4C-3226-B46085C81EA4}"/>
              </a:ext>
            </a:extLst>
          </p:cNvPr>
          <p:cNvPicPr>
            <a:picLocks noChangeAspect="1"/>
          </p:cNvPicPr>
          <p:nvPr/>
        </p:nvPicPr>
        <p:blipFill>
          <a:blip r:embed="rId6"/>
          <a:stretch>
            <a:fillRect/>
          </a:stretch>
        </p:blipFill>
        <p:spPr>
          <a:xfrm>
            <a:off x="3547872" y="2551047"/>
            <a:ext cx="4576618" cy="1587230"/>
          </a:xfrm>
          <a:prstGeom prst="rect">
            <a:avLst/>
          </a:prstGeom>
        </p:spPr>
      </p:pic>
    </p:spTree>
    <p:extLst>
      <p:ext uri="{BB962C8B-B14F-4D97-AF65-F5344CB8AC3E}">
        <p14:creationId xmlns:p14="http://schemas.microsoft.com/office/powerpoint/2010/main" val="3552992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3634778"/>
              </a:xfrm>
              <a:prstGeom prst="rect">
                <a:avLst/>
              </a:prstGeom>
              <a:noFill/>
            </p:spPr>
            <p:txBody>
              <a:bodyPr wrap="square" rtlCol="0">
                <a:spAutoFit/>
              </a:bodyPr>
              <a:lstStyle/>
              <a:p>
                <a:pPr algn="just"/>
                <a:r>
                  <a:rPr lang="it-IT" b="0" i="0" dirty="0">
                    <a:effectLst/>
                    <a:latin typeface="Arial" panose="020B0604020202020204" pitchFamily="34" charset="0"/>
                  </a:rPr>
                  <a:t>Per dimostrare la </a:t>
                </a:r>
                <a14:m>
                  <m:oMath xmlns:m="http://schemas.openxmlformats.org/officeDocument/2006/math">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r>
                      <a:rPr lang="it-IT" b="0" i="1" smtClean="0">
                        <a:latin typeface="Cambria Math" panose="02040503050406030204" pitchFamily="18" charset="0"/>
                        <a:cs typeface="Arial" panose="020B0604020202020204" pitchFamily="34" charset="0"/>
                      </a:rPr>
                      <m:t>𝑙</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r>
                  <a:rPr lang="it-IT" dirty="0">
                    <a:latin typeface="Arial" panose="020B0604020202020204" pitchFamily="34" charset="0"/>
                  </a:rPr>
                  <a:t> </a:t>
                </a:r>
                <a:r>
                  <a:rPr lang="it-IT" dirty="0">
                    <a:latin typeface="Arial" panose="020B0604020202020204" pitchFamily="34" charset="0"/>
                    <a:cs typeface="Arial" panose="020B0604020202020204" pitchFamily="34" charset="0"/>
                  </a:rPr>
                  <a:t>si usa un solo esempio di training </a:t>
                </a:r>
                <a:r>
                  <a:rPr lang="it-IT" b="1" i="1" dirty="0">
                    <a:latin typeface="Arial" panose="020B0604020202020204" pitchFamily="34" charset="0"/>
                    <a:cs typeface="Arial" panose="020B0604020202020204" pitchFamily="34" charset="0"/>
                  </a:rPr>
                  <a:t>(</a:t>
                </a:r>
                <a:r>
                  <a:rPr lang="it-IT" b="1" i="1" dirty="0" err="1">
                    <a:latin typeface="Arial" panose="020B0604020202020204" pitchFamily="34" charset="0"/>
                    <a:cs typeface="Arial" panose="020B0604020202020204" pitchFamily="34" charset="0"/>
                  </a:rPr>
                  <a:t>x,y</a:t>
                </a:r>
                <a:r>
                  <a:rPr lang="it-IT" b="1" i="1" dirty="0">
                    <a:latin typeface="Arial" panose="020B0604020202020204" pitchFamily="34" charset="0"/>
                    <a:cs typeface="Arial" panose="020B0604020202020204" pitchFamily="34" charset="0"/>
                  </a:rPr>
                  <a:t>) </a:t>
                </a:r>
                <a:r>
                  <a:rPr lang="it-IT" dirty="0">
                    <a:latin typeface="Arial" panose="020B0604020202020204" pitchFamily="34" charset="0"/>
                    <a:cs typeface="Arial" panose="020B0604020202020204" pitchFamily="34" charset="0"/>
                  </a:rPr>
                  <a:t>e derivando si ottiene</a:t>
                </a:r>
                <a:r>
                  <a:rPr lang="it-IT" dirty="0">
                    <a:latin typeface="Arial" panose="020B0604020202020204" pitchFamily="34" charset="0"/>
                  </a:rPr>
                  <a:t>: (dimostrazione sul documento)</a:t>
                </a:r>
              </a:p>
              <a:p>
                <a:pPr algn="just"/>
                <a:r>
                  <a:rPr lang="it-IT" dirty="0">
                    <a:latin typeface="Arial" panose="020B0604020202020204" pitchFamily="34" charset="0"/>
                  </a:rPr>
                  <a:t> </a:t>
                </a:r>
                <a:endParaRPr lang="it-IT" dirty="0">
                  <a:latin typeface="Arial" panose="020B0604020202020204" pitchFamily="34" charset="0"/>
                  <a:cs typeface="Arial" panose="020B0604020202020204" pitchFamily="34" charset="0"/>
                </a:endParaRPr>
              </a:p>
              <a:p>
                <a:pPr algn="ctr"/>
                <a14:m>
                  <m:oMath xmlns:m="http://schemas.openxmlformats.org/officeDocument/2006/math">
                    <m:f>
                      <m:fPr>
                        <m:ctrlPr>
                          <a:rPr lang="it-IT" i="1" smtClean="0">
                            <a:latin typeface="Cambria Math" panose="02040503050406030204" pitchFamily="18" charset="0"/>
                            <a:cs typeface="Arial" panose="020B0604020202020204" pitchFamily="34" charset="0"/>
                          </a:rPr>
                        </m:ctrlPr>
                      </m:fPr>
                      <m:num>
                        <m:r>
                          <a:rPr lang="it-IT" i="1" smtClean="0">
                            <a:latin typeface="Cambria Math" panose="02040503050406030204" pitchFamily="18" charset="0"/>
                            <a:cs typeface="Arial" panose="020B0604020202020204" pitchFamily="34" charset="0"/>
                          </a:rPr>
                          <m:t>𝜕</m:t>
                        </m:r>
                      </m:num>
                      <m:den>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den>
                    </m:f>
                    <m:r>
                      <a:rPr lang="it-IT" b="0" i="1" smtClean="0">
                        <a:latin typeface="Cambria Math" panose="02040503050406030204" pitchFamily="18" charset="0"/>
                        <a:cs typeface="Arial" panose="020B0604020202020204" pitchFamily="34" charset="0"/>
                      </a:rPr>
                      <m:t>𝑙</m:t>
                    </m:r>
                    <m:d>
                      <m:dPr>
                        <m:ctrlPr>
                          <a:rPr lang="it-IT" i="1" smtClean="0">
                            <a:latin typeface="Cambria Math" panose="02040503050406030204" pitchFamily="18" charset="0"/>
                            <a:cs typeface="Arial" panose="020B0604020202020204" pitchFamily="34" charset="0"/>
                          </a:rPr>
                        </m:ctrlPr>
                      </m:dPr>
                      <m:e>
                        <m:r>
                          <a:rPr lang="it-IT" i="1" smtClean="0">
                            <a:latin typeface="Cambria Math" panose="02040503050406030204" pitchFamily="18" charset="0"/>
                            <a:cs typeface="Arial" panose="020B0604020202020204" pitchFamily="34" charset="0"/>
                          </a:rPr>
                          <m:t>𝜃</m:t>
                        </m:r>
                      </m:e>
                    </m:d>
                  </m:oMath>
                </a14:m>
                <a:r>
                  <a:rPr lang="it-IT" i="1" dirty="0">
                    <a:latin typeface="Arial" panose="020B0604020202020204" pitchFamily="34" charset="0"/>
                    <a:cs typeface="Arial" panose="020B0604020202020204" pitchFamily="34" charset="0"/>
                  </a:rPr>
                  <a:t> = </a:t>
                </a:r>
                <a14:m>
                  <m:oMath xmlns:m="http://schemas.openxmlformats.org/officeDocument/2006/math">
                    <m:d>
                      <m:dPr>
                        <m:ctrlPr>
                          <a:rPr lang="it-IT" b="0"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𝑦</m:t>
                        </m:r>
                        <m:r>
                          <a:rPr lang="it-IT" b="0" i="1" smtClean="0">
                            <a:latin typeface="Cambria Math" panose="02040503050406030204" pitchFamily="18" charset="0"/>
                            <a:cs typeface="Arial" panose="020B0604020202020204" pitchFamily="34" charset="0"/>
                          </a:rPr>
                          <m:t>−</m:t>
                        </m:r>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h</m:t>
                            </m:r>
                          </m:e>
                          <m:sub>
                            <m:r>
                              <a:rPr lang="it-IT" b="0" i="1" smtClean="0">
                                <a:latin typeface="Cambria Math" panose="02040503050406030204" pitchFamily="18" charset="0"/>
                                <a:cs typeface="Arial" panose="020B0604020202020204" pitchFamily="34" charset="0"/>
                              </a:rPr>
                              <m:t>𝜃</m:t>
                            </m:r>
                          </m:sub>
                        </m:sSub>
                        <m:d>
                          <m:dPr>
                            <m:ctrlPr>
                              <a:rPr lang="it-IT" b="0" i="1" smtClean="0">
                                <a:latin typeface="Cambria Math" panose="02040503050406030204" pitchFamily="18" charset="0"/>
                                <a:cs typeface="Arial" panose="020B0604020202020204" pitchFamily="34" charset="0"/>
                              </a:rPr>
                            </m:ctrlPr>
                          </m:dPr>
                          <m:e>
                            <m:r>
                              <a:rPr lang="it-IT" b="0" i="1" smtClean="0">
                                <a:latin typeface="Cambria Math" panose="02040503050406030204" pitchFamily="18" charset="0"/>
                                <a:cs typeface="Arial" panose="020B0604020202020204" pitchFamily="34" charset="0"/>
                              </a:rPr>
                              <m:t>𝑥</m:t>
                            </m:r>
                          </m:e>
                        </m:d>
                      </m:e>
                    </m:d>
                    <m:sSub>
                      <m:sSubPr>
                        <m:ctrlPr>
                          <a:rPr lang="it-IT" b="0" i="1" smtClean="0">
                            <a:latin typeface="Cambria Math" panose="02040503050406030204" pitchFamily="18" charset="0"/>
                            <a:cs typeface="Arial" panose="020B0604020202020204" pitchFamily="34" charset="0"/>
                          </a:rPr>
                        </m:ctrlPr>
                      </m:sSubPr>
                      <m:e>
                        <m:r>
                          <a:rPr lang="it-IT" b="0" i="1" smtClean="0">
                            <a:latin typeface="Cambria Math" panose="02040503050406030204" pitchFamily="18" charset="0"/>
                            <a:cs typeface="Arial" panose="020B0604020202020204" pitchFamily="34" charset="0"/>
                          </a:rPr>
                          <m:t>𝑥</m:t>
                        </m:r>
                      </m:e>
                      <m:sub>
                        <m:r>
                          <a:rPr lang="it-IT" b="0" i="1" smtClean="0">
                            <a:latin typeface="Cambria Math" panose="02040503050406030204" pitchFamily="18" charset="0"/>
                            <a:cs typeface="Arial" panose="020B0604020202020204" pitchFamily="34" charset="0"/>
                          </a:rPr>
                          <m:t>𝑗</m:t>
                        </m:r>
                      </m:sub>
                    </m:sSub>
                  </m:oMath>
                </a14:m>
                <a:endParaRPr lang="it-IT" i="1"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estendendo al caso in cui si lavori con un training set di </a:t>
                </a:r>
                <a:r>
                  <a:rPr lang="it-IT" i="1" dirty="0">
                    <a:latin typeface="Arial" panose="020B0604020202020204" pitchFamily="34" charset="0"/>
                    <a:cs typeface="Arial" panose="020B0604020202020204" pitchFamily="34" charset="0"/>
                  </a:rPr>
                  <a:t>m</a:t>
                </a:r>
                <a:r>
                  <a:rPr lang="it-IT" dirty="0">
                    <a:latin typeface="Arial" panose="020B0604020202020204" pitchFamily="34" charset="0"/>
                    <a:cs typeface="Arial" panose="020B0604020202020204" pitchFamily="34" charset="0"/>
                  </a:rPr>
                  <a:t> elementi :</a:t>
                </a:r>
              </a:p>
              <a:p>
                <a:pPr algn="just"/>
                <a:r>
                  <a:rPr lang="it-IT" dirty="0">
                    <a:latin typeface="Arial" panose="020B0604020202020204" pitchFamily="34" charset="0"/>
                    <a:cs typeface="Arial" panose="020B0604020202020204" pitchFamily="34" charset="0"/>
                  </a:rPr>
                  <a:t> </a:t>
                </a:r>
              </a:p>
              <a:p>
                <a:pPr algn="ctr"/>
                <a14:m>
                  <m:oMath xmlns:m="http://schemas.openxmlformats.org/officeDocument/2006/math">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i="1" smtClean="0">
                        <a:latin typeface="Cambria Math" panose="02040503050406030204" pitchFamily="18" charset="0"/>
                        <a:cs typeface="Arial" panose="020B0604020202020204" pitchFamily="34" charset="0"/>
                      </a:rPr>
                      <m:t>=</m:t>
                    </m:r>
                    <m:sSub>
                      <m:sSubPr>
                        <m:ctrlPr>
                          <a:rPr lang="it-IT" i="1" smtClean="0">
                            <a:latin typeface="Cambria Math" panose="02040503050406030204" pitchFamily="18" charset="0"/>
                            <a:cs typeface="Arial" panose="020B0604020202020204" pitchFamily="34" charset="0"/>
                          </a:rPr>
                        </m:ctrlPr>
                      </m:sSubPr>
                      <m:e>
                        <m:r>
                          <a:rPr lang="it-IT" i="1" smtClean="0">
                            <a:latin typeface="Cambria Math" panose="02040503050406030204" pitchFamily="18" charset="0"/>
                            <a:cs typeface="Arial" panose="020B0604020202020204" pitchFamily="34" charset="0"/>
                          </a:rPr>
                          <m:t>𝜃</m:t>
                        </m:r>
                      </m:e>
                      <m:sub>
                        <m:r>
                          <a:rPr lang="it-IT" i="1" smtClean="0">
                            <a:latin typeface="Cambria Math" panose="02040503050406030204" pitchFamily="18" charset="0"/>
                            <a:cs typeface="Arial" panose="020B0604020202020204" pitchFamily="34" charset="0"/>
                          </a:rPr>
                          <m:t>𝑗</m:t>
                        </m:r>
                      </m:sub>
                    </m:sSub>
                    <m:r>
                      <a:rPr lang="it-IT" b="0" i="1" smtClean="0">
                        <a:latin typeface="Cambria Math" panose="02040503050406030204" pitchFamily="18" charset="0"/>
                        <a:cs typeface="Arial" panose="020B0604020202020204" pitchFamily="34" charset="0"/>
                      </a:rPr>
                      <m:t>+</m:t>
                    </m:r>
                    <m:r>
                      <a:rPr lang="it-IT" i="1" smtClean="0">
                        <a:latin typeface="Cambria Math" panose="02040503050406030204" pitchFamily="18" charset="0"/>
                        <a:cs typeface="Arial" panose="020B0604020202020204" pitchFamily="34" charset="0"/>
                      </a:rPr>
                      <m:t>𝜂</m:t>
                    </m:r>
                  </m:oMath>
                </a14:m>
                <a:r>
                  <a:rPr lang="it-IT" dirty="0">
                    <a:cs typeface="Arial" panose="020B0604020202020204" pitchFamily="34" charset="0"/>
                  </a:rPr>
                  <a:t> </a:t>
                </a:r>
                <a14:m>
                  <m:oMath xmlns:m="http://schemas.openxmlformats.org/officeDocument/2006/math">
                    <m:d>
                      <m:dPr>
                        <m:ctrlPr>
                          <a:rPr lang="it-IT" i="1">
                            <a:latin typeface="Cambria Math" panose="02040503050406030204" pitchFamily="18" charset="0"/>
                            <a:cs typeface="Arial" panose="020B0604020202020204" pitchFamily="34" charset="0"/>
                          </a:rPr>
                        </m:ctrlPr>
                      </m:dPr>
                      <m:e>
                        <m:sSup>
                          <m:sSupPr>
                            <m:ctrlPr>
                              <a:rPr lang="it-IT" b="0" i="1" smtClean="0">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𝑦</m:t>
                            </m:r>
                          </m:e>
                          <m:sup>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𝑖</m:t>
                            </m:r>
                            <m:r>
                              <a:rPr lang="it-IT" b="0" i="1" smtClean="0">
                                <a:latin typeface="Cambria Math" panose="02040503050406030204" pitchFamily="18" charset="0"/>
                                <a:cs typeface="Arial" panose="020B0604020202020204" pitchFamily="34" charset="0"/>
                              </a:rPr>
                              <m:t>)</m:t>
                            </m:r>
                          </m:sup>
                        </m:sSup>
                        <m:r>
                          <a:rPr lang="it-IT" i="1">
                            <a:latin typeface="Cambria Math" panose="02040503050406030204" pitchFamily="18" charset="0"/>
                            <a:cs typeface="Arial" panose="020B0604020202020204" pitchFamily="34" charset="0"/>
                          </a:rPr>
                          <m:t>−</m:t>
                        </m:r>
                        <m:sSub>
                          <m:sSubPr>
                            <m:ctrlPr>
                              <a:rPr lang="it-IT" i="1">
                                <a:latin typeface="Cambria Math" panose="02040503050406030204" pitchFamily="18" charset="0"/>
                                <a:cs typeface="Arial" panose="020B0604020202020204" pitchFamily="34" charset="0"/>
                              </a:rPr>
                            </m:ctrlPr>
                          </m:sSubPr>
                          <m:e>
                            <m:r>
                              <a:rPr lang="it-IT" i="1">
                                <a:latin typeface="Cambria Math" panose="02040503050406030204" pitchFamily="18" charset="0"/>
                                <a:cs typeface="Arial" panose="020B0604020202020204" pitchFamily="34" charset="0"/>
                              </a:rPr>
                              <m:t>h</m:t>
                            </m:r>
                          </m:e>
                          <m:sub>
                            <m:r>
                              <a:rPr lang="it-IT" i="1">
                                <a:latin typeface="Cambria Math" panose="02040503050406030204" pitchFamily="18" charset="0"/>
                                <a:cs typeface="Arial" panose="020B0604020202020204" pitchFamily="34" charset="0"/>
                              </a:rPr>
                              <m:t>𝜃</m:t>
                            </m:r>
                          </m:sub>
                        </m:sSub>
                        <m:r>
                          <a:rPr lang="it-IT" b="0" i="1" smtClean="0">
                            <a:latin typeface="Cambria Math" panose="02040503050406030204" pitchFamily="18" charset="0"/>
                            <a:cs typeface="Arial" panose="020B0604020202020204" pitchFamily="34" charset="0"/>
                          </a:rPr>
                          <m:t>(</m:t>
                        </m:r>
                        <m:sSup>
                          <m:sSupPr>
                            <m:ctrlPr>
                              <a:rPr lang="it-IT" b="0" i="1" smtClean="0">
                                <a:latin typeface="Cambria Math" panose="02040503050406030204" pitchFamily="18" charset="0"/>
                                <a:cs typeface="Arial" panose="020B0604020202020204" pitchFamily="34" charset="0"/>
                              </a:rPr>
                            </m:ctrlPr>
                          </m:sSupPr>
                          <m:e>
                            <m:r>
                              <a:rPr lang="it-IT" b="0" i="1" smtClean="0">
                                <a:latin typeface="Cambria Math" panose="02040503050406030204" pitchFamily="18" charset="0"/>
                                <a:cs typeface="Arial" panose="020B0604020202020204" pitchFamily="34" charset="0"/>
                              </a:rPr>
                              <m:t>𝑥</m:t>
                            </m:r>
                          </m:e>
                          <m:sup>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𝑖</m:t>
                            </m:r>
                            <m:r>
                              <a:rPr lang="it-IT" b="0" i="1" smtClean="0">
                                <a:latin typeface="Cambria Math" panose="02040503050406030204" pitchFamily="18" charset="0"/>
                                <a:cs typeface="Arial" panose="020B0604020202020204" pitchFamily="34" charset="0"/>
                              </a:rPr>
                              <m:t>)</m:t>
                            </m:r>
                          </m:sup>
                        </m:sSup>
                        <m:r>
                          <a:rPr lang="it-IT" b="0" i="1" smtClean="0">
                            <a:latin typeface="Cambria Math" panose="02040503050406030204" pitchFamily="18" charset="0"/>
                            <a:cs typeface="Arial" panose="020B0604020202020204" pitchFamily="34" charset="0"/>
                          </a:rPr>
                          <m:t>)</m:t>
                        </m:r>
                      </m:e>
                    </m:d>
                    <m:sSubSup>
                      <m:sSubSupPr>
                        <m:ctrlPr>
                          <a:rPr lang="it-IT" b="0" i="1" smtClean="0">
                            <a:latin typeface="Cambria Math" panose="02040503050406030204" pitchFamily="18" charset="0"/>
                            <a:cs typeface="Arial" panose="020B0604020202020204" pitchFamily="34" charset="0"/>
                          </a:rPr>
                        </m:ctrlPr>
                      </m:sSubSupPr>
                      <m:e>
                        <m:r>
                          <a:rPr lang="it-IT" i="1">
                            <a:latin typeface="Cambria Math" panose="02040503050406030204" pitchFamily="18" charset="0"/>
                            <a:cs typeface="Arial" panose="020B0604020202020204" pitchFamily="34" charset="0"/>
                          </a:rPr>
                          <m:t>𝑥</m:t>
                        </m:r>
                      </m:e>
                      <m:sub>
                        <m:r>
                          <a:rPr lang="it-IT" b="0" i="1" smtClean="0">
                            <a:latin typeface="Cambria Math" panose="02040503050406030204" pitchFamily="18" charset="0"/>
                            <a:cs typeface="Arial" panose="020B0604020202020204" pitchFamily="34" charset="0"/>
                          </a:rPr>
                          <m:t>𝑗</m:t>
                        </m:r>
                      </m:sub>
                      <m:sup>
                        <m:r>
                          <a:rPr lang="it-IT" b="0" i="1" smtClean="0">
                            <a:latin typeface="Cambria Math" panose="02040503050406030204" pitchFamily="18" charset="0"/>
                            <a:cs typeface="Arial" panose="020B0604020202020204" pitchFamily="34" charset="0"/>
                          </a:rPr>
                          <m:t>(</m:t>
                        </m:r>
                        <m:r>
                          <a:rPr lang="it-IT" b="0" i="1" smtClean="0">
                            <a:latin typeface="Cambria Math" panose="02040503050406030204" pitchFamily="18" charset="0"/>
                            <a:cs typeface="Arial" panose="020B0604020202020204" pitchFamily="34" charset="0"/>
                          </a:rPr>
                          <m:t>𝑖</m:t>
                        </m:r>
                        <m:r>
                          <a:rPr lang="it-IT" b="0" i="1" smtClean="0">
                            <a:latin typeface="Cambria Math" panose="02040503050406030204" pitchFamily="18" charset="0"/>
                            <a:cs typeface="Arial" panose="020B0604020202020204" pitchFamily="34" charset="0"/>
                          </a:rPr>
                          <m:t>)</m:t>
                        </m:r>
                      </m:sup>
                    </m:sSubSup>
                  </m:oMath>
                </a14:m>
                <a:endParaRPr lang="it-IT" b="0" dirty="0">
                  <a:cs typeface="Arial" panose="020B0604020202020204" pitchFamily="34" charset="0"/>
                </a:endParaRPr>
              </a:p>
              <a:p>
                <a:pPr algn="ctr"/>
                <a:endParaRPr lang="it-IT" dirty="0">
                  <a:latin typeface="Arial" panose="020B0604020202020204" pitchFamily="34" charset="0"/>
                  <a:cs typeface="Arial" panose="020B0604020202020204" pitchFamily="34" charset="0"/>
                </a:endParaRPr>
              </a:p>
              <a:p>
                <a:r>
                  <a:rPr lang="it-IT" b="0" i="0" dirty="0">
                    <a:effectLst/>
                    <a:latin typeface="Arial" panose="020B0604020202020204" pitchFamily="34" charset="0"/>
                  </a:rPr>
                  <a:t>Tuttavia, per l’implementazione dell’algoritmo su MATLAB si è tenuto in mente come massimizzare </a:t>
                </a:r>
                <a14:m>
                  <m:oMath xmlns:m="http://schemas.openxmlformats.org/officeDocument/2006/math">
                    <m:r>
                      <a:rPr lang="it-IT" b="0" i="1" dirty="0" smtClean="0">
                        <a:effectLst/>
                        <a:latin typeface="Cambria Math" panose="02040503050406030204" pitchFamily="18" charset="0"/>
                      </a:rPr>
                      <m:t>𝑙</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 </m:t>
                    </m:r>
                  </m:oMath>
                </a14:m>
                <a:r>
                  <a:rPr lang="it-IT" b="0" i="0" dirty="0">
                    <a:effectLst/>
                    <a:latin typeface="Arial" panose="020B0604020202020204" pitchFamily="34" charset="0"/>
                  </a:rPr>
                  <a:t>equivalga a minimizzare con la discesa del gradiente: </a:t>
                </a:r>
                <a14:m>
                  <m:oMath xmlns:m="http://schemas.openxmlformats.org/officeDocument/2006/math">
                    <m:r>
                      <a:rPr lang="it-IT" b="0" i="1" dirty="0" smtClean="0">
                        <a:effectLst/>
                        <a:latin typeface="Cambria Math" panose="02040503050406030204" pitchFamily="18" charset="0"/>
                      </a:rPr>
                      <m:t>𝐽</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 = −</m:t>
                    </m:r>
                    <m:r>
                      <a:rPr lang="it-IT" b="0" i="1" dirty="0" smtClean="0">
                        <a:effectLst/>
                        <a:latin typeface="Cambria Math" panose="02040503050406030204" pitchFamily="18" charset="0"/>
                      </a:rPr>
                      <m:t>𝑙</m:t>
                    </m:r>
                    <m:r>
                      <a:rPr lang="it-IT" b="0" i="1" dirty="0" smtClean="0">
                        <a:effectLst/>
                        <a:latin typeface="Cambria Math" panose="02040503050406030204" pitchFamily="18" charset="0"/>
                      </a:rPr>
                      <m:t>(</m:t>
                    </m:r>
                    <m:r>
                      <a:rPr lang="it-IT" b="0" i="1" dirty="0" smtClean="0">
                        <a:effectLst/>
                        <a:latin typeface="Cambria Math" panose="02040503050406030204" pitchFamily="18" charset="0"/>
                      </a:rPr>
                      <m:t>𝜃</m:t>
                    </m:r>
                    <m:r>
                      <a:rPr lang="it-IT" b="0" i="1" dirty="0" smtClean="0">
                        <a:effectLst/>
                        <a:latin typeface="Cambria Math" panose="02040503050406030204" pitchFamily="18" charset="0"/>
                      </a:rPr>
                      <m:t>).</m:t>
                    </m:r>
                  </m:oMath>
                </a14:m>
                <a:r>
                  <a:rPr lang="it-IT" dirty="0">
                    <a:latin typeface="Arial" panose="020B0604020202020204" pitchFamily="34" charset="0"/>
                    <a:cs typeface="Arial" panose="020B0604020202020204" pitchFamily="34" charset="0"/>
                  </a:rPr>
                  <a:t> </a:t>
                </a: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3634778"/>
              </a:xfrm>
              <a:prstGeom prst="rect">
                <a:avLst/>
              </a:prstGeom>
              <a:blipFill>
                <a:blip r:embed="rId2"/>
                <a:stretch>
                  <a:fillRect l="-514" r="-457" b="-1846"/>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Classificazione e Regressione Logistica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196180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923330"/>
          </a:xfrm>
          <a:prstGeom prst="rect">
            <a:avLst/>
          </a:prstGeom>
          <a:noFill/>
        </p:spPr>
        <p:txBody>
          <a:bodyPr wrap="square" rtlCol="0">
            <a:spAutoFit/>
          </a:bodyPr>
          <a:lstStyle/>
          <a:p>
            <a:pPr algn="just"/>
            <a:r>
              <a:rPr lang="it-IT" dirty="0">
                <a:latin typeface="Arial" panose="020B0604020202020204" pitchFamily="34" charset="0"/>
                <a:ea typeface="Cambria Math" panose="02040503050406030204" pitchFamily="18" charset="0"/>
                <a:cs typeface="Arial" panose="020B0604020202020204" pitchFamily="34" charset="0"/>
              </a:rPr>
              <a:t>Per valutare le prestazioni di un classificatore si utilizza una </a:t>
            </a:r>
            <a:r>
              <a:rPr lang="it-IT" b="1" dirty="0">
                <a:latin typeface="Arial" panose="020B0604020202020204" pitchFamily="34" charset="0"/>
                <a:ea typeface="Cambria Math" panose="02040503050406030204" pitchFamily="18" charset="0"/>
                <a:cs typeface="Arial" panose="020B0604020202020204" pitchFamily="34" charset="0"/>
              </a:rPr>
              <a:t>matrice di confusione</a:t>
            </a:r>
            <a:r>
              <a:rPr lang="it-IT" dirty="0">
                <a:latin typeface="Arial" panose="020B0604020202020204" pitchFamily="34" charset="0"/>
                <a:ea typeface="Cambria Math" panose="02040503050406030204" pitchFamily="18" charset="0"/>
                <a:cs typeface="Arial" panose="020B0604020202020204" pitchFamily="34" charset="0"/>
              </a:rPr>
              <a:t>. In particolare nel caso di un classificatore binario la matrice sarà:</a:t>
            </a:r>
          </a:p>
          <a:p>
            <a:pPr algn="just"/>
            <a:endParaRPr lang="it-IT" dirty="0">
              <a:latin typeface="Arial" panose="020B0604020202020204" pitchFamily="34" charset="0"/>
              <a:ea typeface="Cambria Math" panose="02040503050406030204" pitchFamily="18"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000" b="1">
                <a:latin typeface="Arial" panose="020B0604020202020204" pitchFamily="34" charset="0"/>
                <a:cs typeface="Arial" panose="020B0604020202020204" pitchFamily="34" charset="0"/>
              </a:rPr>
              <a:t>Classificazione e Regressione Logistica</a:t>
            </a:r>
            <a:endParaRPr lang="it-IT" sz="3200" b="1">
              <a:latin typeface="Arial" panose="020B0604020202020204" pitchFamily="34" charset="0"/>
              <a:cs typeface="Arial" panose="020B0604020202020204" pitchFamily="34" charset="0"/>
            </a:endParaRPr>
          </a:p>
          <a:p>
            <a:r>
              <a:rPr lang="it-IT" sz="3200" b="1">
                <a:latin typeface="Arial" panose="020B0604020202020204" pitchFamily="34" charset="0"/>
                <a:cs typeface="Arial" panose="020B0604020202020204" pitchFamily="34" charset="0"/>
              </a:rPr>
              <a:t>Metriche di valutazione per la Regressione Logistica: Matrice di Confusione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1" name="Immagine 10">
            <a:extLst>
              <a:ext uri="{FF2B5EF4-FFF2-40B4-BE49-F238E27FC236}">
                <a16:creationId xmlns:a16="http://schemas.microsoft.com/office/drawing/2014/main" id="{61CCFD37-B3D0-B04F-8105-428EA8DD6A4E}"/>
              </a:ext>
            </a:extLst>
          </p:cNvPr>
          <p:cNvPicPr>
            <a:picLocks noChangeAspect="1"/>
          </p:cNvPicPr>
          <p:nvPr/>
        </p:nvPicPr>
        <p:blipFill>
          <a:blip r:embed="rId4"/>
          <a:stretch>
            <a:fillRect/>
          </a:stretch>
        </p:blipFill>
        <p:spPr>
          <a:xfrm>
            <a:off x="3459364" y="2800217"/>
            <a:ext cx="4539416" cy="3113814"/>
          </a:xfrm>
          <a:prstGeom prst="rect">
            <a:avLst/>
          </a:prstGeom>
        </p:spPr>
      </p:pic>
    </p:spTree>
    <p:extLst>
      <p:ext uri="{BB962C8B-B14F-4D97-AF65-F5344CB8AC3E}">
        <p14:creationId xmlns:p14="http://schemas.microsoft.com/office/powerpoint/2010/main" val="1247823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116541"/>
              </a:xfrm>
              <a:prstGeom prst="rect">
                <a:avLst/>
              </a:prstGeom>
              <a:noFill/>
            </p:spPr>
            <p:txBody>
              <a:bodyPr wrap="square" rtlCol="0">
                <a:spAutoFit/>
              </a:bodyPr>
              <a:lstStyle/>
              <a:p>
                <a:pPr marL="285750" indent="-285750" algn="just">
                  <a:buFont typeface="Wingdings" panose="05000000000000000000" pitchFamily="2" charset="2"/>
                  <a:buChar char="§"/>
                </a:pPr>
                <a:r>
                  <a:rPr lang="it-IT">
                    <a:latin typeface="Arial" panose="020B0604020202020204" pitchFamily="34" charset="0"/>
                    <a:cs typeface="Arial" panose="020B0604020202020204" pitchFamily="34" charset="0"/>
                  </a:rPr>
                  <a:t>In generale, </a:t>
                </a:r>
                <a:r>
                  <a:rPr lang="it-IT" b="1" i="1">
                    <a:latin typeface="Arial" panose="020B0604020202020204" pitchFamily="34" charset="0"/>
                    <a:cs typeface="Arial" panose="020B0604020202020204" pitchFamily="34" charset="0"/>
                  </a:rPr>
                  <a:t>come funziona?</a:t>
                </a:r>
              </a:p>
              <a:p>
                <a:pPr algn="just"/>
                <a:endParaRPr lang="it-IT" b="1" i="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Attraverso il </a:t>
                </a:r>
                <a:r>
                  <a:rPr lang="it-IT" b="1">
                    <a:latin typeface="Arial" panose="020B0604020202020204" pitchFamily="34" charset="0"/>
                    <a:cs typeface="Arial" panose="020B0604020202020204" pitchFamily="34" charset="0"/>
                  </a:rPr>
                  <a:t>CALCOLO NUMERICO </a:t>
                </a:r>
                <a:r>
                  <a:rPr lang="it-IT">
                    <a:latin typeface="Arial" panose="020B0604020202020204" pitchFamily="34" charset="0"/>
                    <a:cs typeface="Arial" panose="020B0604020202020204" pitchFamily="34" charset="0"/>
                  </a:rPr>
                  <a:t>e</a:t>
                </a:r>
                <a:r>
                  <a:rPr lang="it-IT" b="1">
                    <a:latin typeface="Arial" panose="020B0604020202020204" pitchFamily="34" charset="0"/>
                    <a:cs typeface="Arial" panose="020B0604020202020204" pitchFamily="34" charset="0"/>
                  </a:rPr>
                  <a:t> </a:t>
                </a:r>
                <a:r>
                  <a:rPr lang="it-IT">
                    <a:latin typeface="Arial" panose="020B0604020202020204" pitchFamily="34" charset="0"/>
                    <a:cs typeface="Arial" panose="020B0604020202020204" pitchFamily="34" charset="0"/>
                  </a:rPr>
                  <a:t>l’</a:t>
                </a:r>
                <a:r>
                  <a:rPr lang="it-IT" b="1">
                    <a:latin typeface="Arial" panose="020B0604020202020204" pitchFamily="34" charset="0"/>
                    <a:cs typeface="Arial" panose="020B0604020202020204" pitchFamily="34" charset="0"/>
                  </a:rPr>
                  <a:t>ANALISI MATEMATICA </a:t>
                </a:r>
                <a:r>
                  <a:rPr lang="it-IT">
                    <a:latin typeface="Arial" panose="020B0604020202020204" pitchFamily="34" charset="0"/>
                    <a:cs typeface="Arial" panose="020B0604020202020204" pitchFamily="34" charset="0"/>
                  </a:rPr>
                  <a:t>siamo in grado di costruire </a:t>
                </a:r>
                <a:r>
                  <a:rPr lang="it-IT" b="1">
                    <a:latin typeface="Arial" panose="020B0604020202020204" pitchFamily="34" charset="0"/>
                    <a:cs typeface="Arial" panose="020B0604020202020204" pitchFamily="34" charset="0"/>
                  </a:rPr>
                  <a:t>modelli matematici </a:t>
                </a:r>
                <a:r>
                  <a:rPr lang="it-IT">
                    <a:latin typeface="Arial" panose="020B0604020202020204" pitchFamily="34" charset="0"/>
                    <a:cs typeface="Arial" panose="020B0604020202020204" pitchFamily="34" charset="0"/>
                  </a:rPr>
                  <a:t>che si basano su un set di variabili di input </a:t>
                </a:r>
                <a14:m>
                  <m:oMath xmlns:m="http://schemas.openxmlformats.org/officeDocument/2006/math">
                    <m:r>
                      <a:rPr lang="it-IT" sz="2000" i="1" dirty="0" smtClean="0">
                        <a:latin typeface="Cambria Math" panose="02040503050406030204" pitchFamily="18" charset="0"/>
                        <a:cs typeface="Arial" panose="020B0604020202020204" pitchFamily="34" charset="0"/>
                      </a:rPr>
                      <m:t>𝑥</m:t>
                    </m:r>
                    <m:r>
                      <a:rPr lang="it-IT" sz="2000" i="1" dirty="0" smtClean="0">
                        <a:latin typeface="Cambria Math" panose="02040503050406030204" pitchFamily="18" charset="0"/>
                        <a:cs typeface="Arial" panose="020B0604020202020204" pitchFamily="34" charset="0"/>
                      </a:rPr>
                      <m:t> (</m:t>
                    </m:r>
                    <m:r>
                      <a:rPr lang="it-IT" sz="2000" i="1" dirty="0" smtClean="0">
                        <a:latin typeface="Cambria Math" panose="02040503050406030204" pitchFamily="18" charset="0"/>
                        <a:cs typeface="Arial" panose="020B0604020202020204" pitchFamily="34" charset="0"/>
                      </a:rPr>
                      <m:t>𝑓𝑒𝑎𝑡𝑢𝑟𝑒</m:t>
                    </m:r>
                    <m:r>
                      <a:rPr lang="it-IT" sz="2000" i="1" dirty="0" smtClean="0">
                        <a:latin typeface="Cambria Math" panose="02040503050406030204" pitchFamily="18" charset="0"/>
                        <a:cs typeface="Arial" panose="020B0604020202020204" pitchFamily="34" charset="0"/>
                      </a:rPr>
                      <m:t>)</m:t>
                    </m:r>
                  </m:oMath>
                </a14:m>
                <a:r>
                  <a:rPr lang="it-IT">
                    <a:latin typeface="Arial" panose="020B0604020202020204" pitchFamily="34" charset="0"/>
                    <a:cs typeface="Arial" panose="020B0604020202020204" pitchFamily="34" charset="0"/>
                  </a:rPr>
                  <a:t>, dal quale tramite l’analisi predittiva si addestra un modello allo scopo di prevedere i valori futuri dei nuovi dati </a:t>
                </a:r>
                <a14:m>
                  <m:oMath xmlns:m="http://schemas.openxmlformats.org/officeDocument/2006/math">
                    <m:r>
                      <a:rPr lang="it-IT" sz="2000" i="1" dirty="0" smtClean="0">
                        <a:latin typeface="Cambria Math" panose="02040503050406030204" pitchFamily="18" charset="0"/>
                        <a:cs typeface="Arial" panose="020B0604020202020204" pitchFamily="34" charset="0"/>
                      </a:rPr>
                      <m:t>𝑦</m:t>
                    </m:r>
                    <m:r>
                      <a:rPr lang="it-IT" sz="2000" i="1" dirty="0" smtClean="0">
                        <a:latin typeface="Cambria Math" panose="02040503050406030204" pitchFamily="18" charset="0"/>
                        <a:cs typeface="Arial" panose="020B0604020202020204" pitchFamily="34" charset="0"/>
                      </a:rPr>
                      <m:t> (</m:t>
                    </m:r>
                    <m:r>
                      <a:rPr lang="it-IT" sz="2000" i="1" dirty="0" smtClean="0">
                        <a:latin typeface="Cambria Math" panose="02040503050406030204" pitchFamily="18" charset="0"/>
                        <a:cs typeface="Arial" panose="020B0604020202020204" pitchFamily="34" charset="0"/>
                      </a:rPr>
                      <m:t>𝑣𝑎𝑟𝑖𝑎𝑏𝑖𝑙𝑒</m:t>
                    </m:r>
                    <m:r>
                      <a:rPr lang="it-IT" sz="2000" i="1" dirty="0" smtClean="0">
                        <a:latin typeface="Cambria Math" panose="02040503050406030204" pitchFamily="18" charset="0"/>
                        <a:cs typeface="Arial" panose="020B0604020202020204" pitchFamily="34" charset="0"/>
                      </a:rPr>
                      <m:t> </m:t>
                    </m:r>
                    <m:r>
                      <a:rPr lang="it-IT" sz="2000" i="1" dirty="0" smtClean="0">
                        <a:latin typeface="Cambria Math" panose="02040503050406030204" pitchFamily="18" charset="0"/>
                        <a:cs typeface="Arial" panose="020B0604020202020204" pitchFamily="34" charset="0"/>
                      </a:rPr>
                      <m:t>𝑡𝑎𝑟𝑔𝑒𝑡</m:t>
                    </m:r>
                    <m:r>
                      <a:rPr lang="it-IT" sz="2000" i="1" dirty="0" smtClean="0">
                        <a:latin typeface="Cambria Math" panose="02040503050406030204" pitchFamily="18" charset="0"/>
                        <a:cs typeface="Arial" panose="020B0604020202020204" pitchFamily="34" charset="0"/>
                      </a:rPr>
                      <m:t>).</m:t>
                    </m:r>
                  </m:oMath>
                </a14:m>
                <a:endParaRPr lang="it-IT">
                  <a:latin typeface="Arial" panose="020B0604020202020204" pitchFamily="34" charset="0"/>
                  <a:cs typeface="Arial" panose="020B0604020202020204" pitchFamily="34" charset="0"/>
                </a:endParaRPr>
              </a:p>
              <a:p>
                <a:pPr algn="just"/>
                <a:endParaRPr lang="it-IT">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1925696"/>
                <a:ext cx="10673862" cy="2116541"/>
              </a:xfrm>
              <a:prstGeom prst="rect">
                <a:avLst/>
              </a:prstGeom>
              <a:blipFill>
                <a:blip r:embed="rId2"/>
                <a:stretch>
                  <a:fillRect l="-476" t="-1190" r="-476"/>
                </a:stretch>
              </a:blipFill>
            </p:spPr>
            <p:txBody>
              <a:bodyPr/>
              <a:lstStyle/>
              <a:p>
                <a:r>
                  <a:rPr lang="it-IT">
                    <a:noFill/>
                  </a:rPr>
                  <a:t> </a:t>
                </a:r>
              </a:p>
            </p:txBody>
          </p:sp>
        </mc:Fallback>
      </mc:AlternateContent>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cxnSp>
        <p:nvCxnSpPr>
          <p:cNvPr id="3" name="Connettore 2 2">
            <a:extLst>
              <a:ext uri="{FF2B5EF4-FFF2-40B4-BE49-F238E27FC236}">
                <a16:creationId xmlns:a16="http://schemas.microsoft.com/office/drawing/2014/main" id="{1BEE8890-6F46-CCCD-1C75-40F0F799B006}"/>
              </a:ext>
            </a:extLst>
          </p:cNvPr>
          <p:cNvCxnSpPr>
            <a:cxnSpLocks/>
          </p:cNvCxnSpPr>
          <p:nvPr/>
        </p:nvCxnSpPr>
        <p:spPr>
          <a:xfrm>
            <a:off x="3786909" y="4900474"/>
            <a:ext cx="9537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2B912C8B-45DE-CB67-6494-2896B606CF79}"/>
              </a:ext>
            </a:extLst>
          </p:cNvPr>
          <p:cNvCxnSpPr>
            <a:cxnSpLocks/>
          </p:cNvCxnSpPr>
          <p:nvPr/>
        </p:nvCxnSpPr>
        <p:spPr>
          <a:xfrm>
            <a:off x="6517689" y="4900474"/>
            <a:ext cx="6774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9B0BDC90-CD57-2E28-229C-1F403A8E73FD}"/>
              </a:ext>
            </a:extLst>
          </p:cNvPr>
          <p:cNvSpPr/>
          <p:nvPr/>
        </p:nvSpPr>
        <p:spPr>
          <a:xfrm>
            <a:off x="4740676" y="4332303"/>
            <a:ext cx="1777013" cy="113776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latin typeface="Arial" panose="020B0604020202020204" pitchFamily="34" charset="0"/>
                <a:cs typeface="Arial" panose="020B0604020202020204" pitchFamily="34" charset="0"/>
              </a:rPr>
              <a:t>MODELLO</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0BF3950A-FD3F-385B-E7C2-574BCA50F81C}"/>
                  </a:ext>
                </a:extLst>
              </p:cNvPr>
              <p:cNvSpPr txBox="1"/>
              <p:nvPr/>
            </p:nvSpPr>
            <p:spPr>
              <a:xfrm>
                <a:off x="2458128" y="4715808"/>
                <a:ext cx="13287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1800" i="1" dirty="0" smtClean="0">
                          <a:latin typeface="Cambria Math" panose="02040503050406030204" pitchFamily="18" charset="0"/>
                          <a:cs typeface="Arial" panose="020B0604020202020204" pitchFamily="34" charset="0"/>
                        </a:rPr>
                        <m:t>𝑥</m:t>
                      </m:r>
                      <m:r>
                        <a:rPr lang="it-IT" sz="1800" i="1" dirty="0" smtClean="0">
                          <a:latin typeface="Cambria Math" panose="02040503050406030204" pitchFamily="18" charset="0"/>
                          <a:cs typeface="Arial" panose="020B0604020202020204" pitchFamily="34" charset="0"/>
                        </a:rPr>
                        <m:t> (</m:t>
                      </m:r>
                      <m:r>
                        <a:rPr lang="it-IT" sz="1800" i="1" dirty="0" smtClean="0">
                          <a:latin typeface="Cambria Math" panose="02040503050406030204" pitchFamily="18" charset="0"/>
                          <a:cs typeface="Arial" panose="020B0604020202020204" pitchFamily="34" charset="0"/>
                        </a:rPr>
                        <m:t>𝑓𝑒𝑎𝑡𝑢𝑟𝑒</m:t>
                      </m:r>
                      <m:r>
                        <a:rPr lang="it-IT" sz="1800" i="1" dirty="0" smtClean="0">
                          <a:latin typeface="Cambria Math" panose="02040503050406030204" pitchFamily="18" charset="0"/>
                          <a:cs typeface="Arial" panose="020B0604020202020204" pitchFamily="34" charset="0"/>
                        </a:rPr>
                        <m:t>)</m:t>
                      </m:r>
                    </m:oMath>
                  </m:oMathPara>
                </a14:m>
                <a:endParaRPr lang="it-IT"/>
              </a:p>
            </p:txBody>
          </p:sp>
        </mc:Choice>
        <mc:Fallback xmlns="">
          <p:sp>
            <p:nvSpPr>
              <p:cNvPr id="12" name="CasellaDiTesto 11">
                <a:extLst>
                  <a:ext uri="{FF2B5EF4-FFF2-40B4-BE49-F238E27FC236}">
                    <a16:creationId xmlns:a16="http://schemas.microsoft.com/office/drawing/2014/main" id="{0BF3950A-FD3F-385B-E7C2-574BCA50F81C}"/>
                  </a:ext>
                </a:extLst>
              </p:cNvPr>
              <p:cNvSpPr txBox="1">
                <a:spLocks noRot="1" noChangeAspect="1" noMove="1" noResize="1" noEditPoints="1" noAdjustHandles="1" noChangeArrowheads="1" noChangeShapeType="1" noTextEdit="1"/>
              </p:cNvSpPr>
              <p:nvPr/>
            </p:nvSpPr>
            <p:spPr>
              <a:xfrm>
                <a:off x="2458128" y="4715808"/>
                <a:ext cx="1328781" cy="369332"/>
              </a:xfrm>
              <a:prstGeom prst="rect">
                <a:avLst/>
              </a:prstGeom>
              <a:blipFill>
                <a:blip r:embed="rId5"/>
                <a:stretch>
                  <a:fillRect r="-3774" b="-1666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B92BC188-9F2E-77CB-5FA5-9A07F20E2347}"/>
                  </a:ext>
                </a:extLst>
              </p:cNvPr>
              <p:cNvSpPr txBox="1"/>
              <p:nvPr/>
            </p:nvSpPr>
            <p:spPr>
              <a:xfrm>
                <a:off x="7275182" y="4699117"/>
                <a:ext cx="25162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1800" i="1" dirty="0" smtClean="0">
                          <a:latin typeface="Cambria Math" panose="02040503050406030204" pitchFamily="18" charset="0"/>
                          <a:cs typeface="Arial" panose="020B0604020202020204" pitchFamily="34" charset="0"/>
                        </a:rPr>
                        <m:t>𝑦</m:t>
                      </m:r>
                      <m:r>
                        <a:rPr lang="it-IT" sz="1800" i="1" dirty="0" smtClean="0">
                          <a:latin typeface="Cambria Math" panose="02040503050406030204" pitchFamily="18" charset="0"/>
                          <a:cs typeface="Arial" panose="020B0604020202020204" pitchFamily="34" charset="0"/>
                        </a:rPr>
                        <m:t> (</m:t>
                      </m:r>
                      <m:r>
                        <a:rPr lang="it-IT" sz="1800" i="1" dirty="0" smtClean="0">
                          <a:latin typeface="Cambria Math" panose="02040503050406030204" pitchFamily="18" charset="0"/>
                          <a:cs typeface="Arial" panose="020B0604020202020204" pitchFamily="34" charset="0"/>
                        </a:rPr>
                        <m:t>𝑣𝑎𝑟𝑖𝑎𝑏𝑖𝑙𝑒</m:t>
                      </m:r>
                      <m:r>
                        <a:rPr lang="it-IT" sz="1800" i="1" dirty="0" smtClean="0">
                          <a:latin typeface="Cambria Math" panose="02040503050406030204" pitchFamily="18" charset="0"/>
                          <a:cs typeface="Arial" panose="020B0604020202020204" pitchFamily="34" charset="0"/>
                        </a:rPr>
                        <m:t> </m:t>
                      </m:r>
                      <m:r>
                        <a:rPr lang="it-IT" sz="1800" i="1" dirty="0" smtClean="0">
                          <a:latin typeface="Cambria Math" panose="02040503050406030204" pitchFamily="18" charset="0"/>
                          <a:cs typeface="Arial" panose="020B0604020202020204" pitchFamily="34" charset="0"/>
                        </a:rPr>
                        <m:t>𝑡𝑎𝑟𝑔𝑒𝑡</m:t>
                      </m:r>
                      <m:r>
                        <a:rPr lang="it-IT" sz="1800" i="1" dirty="0" smtClean="0">
                          <a:latin typeface="Cambria Math" panose="02040503050406030204" pitchFamily="18" charset="0"/>
                          <a:cs typeface="Arial" panose="020B0604020202020204" pitchFamily="34" charset="0"/>
                        </a:rPr>
                        <m:t>)</m:t>
                      </m:r>
                    </m:oMath>
                  </m:oMathPara>
                </a14:m>
                <a:endParaRPr lang="it-IT"/>
              </a:p>
            </p:txBody>
          </p:sp>
        </mc:Choice>
        <mc:Fallback xmlns="">
          <p:sp>
            <p:nvSpPr>
              <p:cNvPr id="15" name="CasellaDiTesto 14">
                <a:extLst>
                  <a:ext uri="{FF2B5EF4-FFF2-40B4-BE49-F238E27FC236}">
                    <a16:creationId xmlns:a16="http://schemas.microsoft.com/office/drawing/2014/main" id="{B92BC188-9F2E-77CB-5FA5-9A07F20E2347}"/>
                  </a:ext>
                </a:extLst>
              </p:cNvPr>
              <p:cNvSpPr txBox="1">
                <a:spLocks noRot="1" noChangeAspect="1" noMove="1" noResize="1" noEditPoints="1" noAdjustHandles="1" noChangeArrowheads="1" noChangeShapeType="1" noTextEdit="1"/>
              </p:cNvSpPr>
              <p:nvPr/>
            </p:nvSpPr>
            <p:spPr>
              <a:xfrm>
                <a:off x="7275182" y="4699117"/>
                <a:ext cx="2516250" cy="369332"/>
              </a:xfrm>
              <a:prstGeom prst="rect">
                <a:avLst/>
              </a:prstGeom>
              <a:blipFill>
                <a:blip r:embed="rId6"/>
                <a:stretch>
                  <a:fillRect b="-17241"/>
                </a:stretch>
              </a:blipFill>
            </p:spPr>
            <p:txBody>
              <a:bodyPr/>
              <a:lstStyle/>
              <a:p>
                <a:r>
                  <a:rPr lang="it-IT">
                    <a:noFill/>
                  </a:rPr>
                  <a:t> </a:t>
                </a:r>
              </a:p>
            </p:txBody>
          </p:sp>
        </mc:Fallback>
      </mc:AlternateContent>
    </p:spTree>
    <p:extLst>
      <p:ext uri="{BB962C8B-B14F-4D97-AF65-F5344CB8AC3E}">
        <p14:creationId xmlns:p14="http://schemas.microsoft.com/office/powerpoint/2010/main" val="3813821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673862" cy="4356001"/>
              </a:xfrm>
              <a:prstGeom prst="rect">
                <a:avLst/>
              </a:prstGeom>
              <a:noFill/>
            </p:spPr>
            <p:txBody>
              <a:bodyPr wrap="square" rtlCol="0">
                <a:spAutoFit/>
              </a:bodyPr>
              <a:lstStyle/>
              <a:p>
                <a:pPr algn="just"/>
                <a:r>
                  <a:rPr lang="it-IT" dirty="0">
                    <a:latin typeface="Arial" panose="020B0604020202020204" pitchFamily="34" charset="0"/>
                    <a:ea typeface="Cambria Math" panose="02040503050406030204" pitchFamily="18" charset="0"/>
                    <a:cs typeface="Arial" panose="020B0604020202020204" pitchFamily="34" charset="0"/>
                  </a:rPr>
                  <a:t>Grazie ad essa sarà possibile ricavare le seguenti metriche:</a:t>
                </a:r>
              </a:p>
              <a:p>
                <a:pPr algn="just"/>
                <a:endParaRPr lang="it-IT" dirty="0">
                  <a:latin typeface="Arial" panose="020B0604020202020204" pitchFamily="34" charset="0"/>
                  <a:ea typeface="Cambria Math" panose="02040503050406030204" pitchFamily="18" charset="0"/>
                  <a:cs typeface="Arial" panose="020B0604020202020204" pitchFamily="34" charset="0"/>
                </a:endParaRPr>
              </a:p>
              <a:p>
                <a:pPr algn="ctr"/>
                <a:r>
                  <a:rPr lang="it-IT"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it-IT" b="1" i="1" smtClean="0">
                        <a:latin typeface="Cambria Math" panose="02040503050406030204" pitchFamily="18" charset="0"/>
                        <a:ea typeface="Cambria Math" panose="02040503050406030204" pitchFamily="18" charset="0"/>
                        <a:cs typeface="Arial" panose="020B0604020202020204" pitchFamily="34" charset="0"/>
                      </a:rPr>
                      <m:t>𝑨𝒄𝒄𝒖𝒓𝒂𝒄𝒚</m:t>
                    </m:r>
                    <m:r>
                      <a:rPr lang="it-IT" b="0" i="1" smtClean="0">
                        <a:latin typeface="Cambria Math" panose="02040503050406030204" pitchFamily="18" charset="0"/>
                        <a:ea typeface="Cambria Math" panose="02040503050406030204" pitchFamily="18" charset="0"/>
                        <a:cs typeface="Arial" panose="020B0604020202020204" pitchFamily="34" charset="0"/>
                      </a:rPr>
                      <m:t>=</m:t>
                    </m:r>
                    <m:f>
                      <m:fPr>
                        <m:ctrlPr>
                          <a:rPr lang="it-IT" b="0" i="1" smtClean="0">
                            <a:latin typeface="Cambria Math" panose="02040503050406030204" pitchFamily="18" charset="0"/>
                            <a:ea typeface="Cambria Math" panose="02040503050406030204" pitchFamily="18" charset="0"/>
                            <a:cs typeface="Arial" panose="020B0604020202020204" pitchFamily="34" charset="0"/>
                          </a:rPr>
                        </m:ctrlPr>
                      </m:fPr>
                      <m:num>
                        <m:r>
                          <a:rPr lang="it-IT" b="0" i="1" smtClean="0">
                            <a:latin typeface="Cambria Math" panose="02040503050406030204" pitchFamily="18" charset="0"/>
                            <a:ea typeface="Cambria Math" panose="02040503050406030204" pitchFamily="18" charset="0"/>
                            <a:cs typeface="Arial" panose="020B0604020202020204" pitchFamily="34" charset="0"/>
                          </a:rPr>
                          <m:t>𝑇𝑃</m:t>
                        </m:r>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𝑇𝑁</m:t>
                        </m:r>
                      </m:num>
                      <m:den>
                        <m:r>
                          <a:rPr lang="it-IT" b="0" i="1" smtClean="0">
                            <a:latin typeface="Cambria Math" panose="02040503050406030204" pitchFamily="18" charset="0"/>
                            <a:ea typeface="Cambria Math" panose="02040503050406030204" pitchFamily="18" charset="0"/>
                            <a:cs typeface="Arial" panose="020B0604020202020204" pitchFamily="34" charset="0"/>
                          </a:rPr>
                          <m:t>𝑇𝑃</m:t>
                        </m:r>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𝑇𝑁</m:t>
                        </m:r>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𝐹𝑁</m:t>
                        </m:r>
                        <m:r>
                          <a:rPr lang="it-IT" b="0" i="1" smtClean="0">
                            <a:latin typeface="Cambria Math" panose="02040503050406030204" pitchFamily="18" charset="0"/>
                            <a:ea typeface="Cambria Math" panose="02040503050406030204" pitchFamily="18" charset="0"/>
                            <a:cs typeface="Arial" panose="020B0604020202020204" pitchFamily="34" charset="0"/>
                          </a:rPr>
                          <m:t>+</m:t>
                        </m:r>
                        <m:r>
                          <a:rPr lang="it-IT" b="0" i="1" smtClean="0">
                            <a:latin typeface="Cambria Math" panose="02040503050406030204" pitchFamily="18" charset="0"/>
                            <a:ea typeface="Cambria Math" panose="02040503050406030204" pitchFamily="18" charset="0"/>
                            <a:cs typeface="Arial" panose="020B0604020202020204" pitchFamily="34" charset="0"/>
                          </a:rPr>
                          <m:t>𝐹𝑃</m:t>
                        </m:r>
                      </m:den>
                    </m:f>
                  </m:oMath>
                </a14:m>
                <a:endParaRPr lang="it-IT" sz="2000" b="1"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lgn="ctr"/>
                <a:endParaRPr lang="it-IT" sz="2000" b="1"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it-IT" sz="2000" b="1" i="1" smtClean="0">
                          <a:effectLst/>
                          <a:latin typeface="Cambria Math" panose="02040503050406030204" pitchFamily="18" charset="0"/>
                          <a:ea typeface="Times New Roman" panose="02020603050405020304" pitchFamily="18" charset="0"/>
                          <a:cs typeface="Times New Roman" panose="02020603050405020304" pitchFamily="18" charset="0"/>
                        </a:rPr>
                        <m:t>𝑷𝒓𝒆𝒄𝒊𝒔𝒊𝒐𝒏</m:t>
                      </m:r>
                      <m:r>
                        <a:rPr lang="it-IT"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m:rPr>
                              <m:lit/>
                            </m:rPr>
                            <a:rPr lang="it-IT"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𝑃𝑟𝑒𝑑𝑖𝑐𝑡𝑒𝑑𝑃𝑜𝑠𝑖𝑡𝑖𝑣𝑒</m:t>
                          </m:r>
                        </m:den>
                      </m:f>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oMath>
                  </m:oMathPara>
                </a14:m>
                <a:endParaRPr lang="it-IT" sz="1800" i="1" dirty="0">
                  <a:effectLst/>
                  <a:latin typeface="Arial" panose="020B0604020202020204" pitchFamily="34" charset="0"/>
                  <a:ea typeface="Times New Roman" panose="02020603050405020304" pitchFamily="18" charset="0"/>
                  <a:cs typeface="Times New Roman" panose="02020603050405020304" pitchFamily="18" charset="0"/>
                </a:endParaRPr>
              </a:p>
              <a:p>
                <a:pPr algn="just"/>
                <a:endParaRPr lang="it-IT" sz="1800" i="1" dirty="0">
                  <a:effectLst/>
                  <a:latin typeface="Calibri" panose="020F0502020204030204" pitchFamily="34" charset="0"/>
                  <a:ea typeface="Calibri" panose="020F050202020403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𝑹𝒆𝒄𝒂𝒍𝒍</m:t>
                      </m:r>
                      <m:r>
                        <a:rPr lang="it-IT"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m:rPr>
                              <m:lit/>
                            </m:rP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𝐴𝑐𝑡𝑢𝑎𝑙𝑃𝑜𝑠𝑖𝑡𝑖𝑣𝑒</m:t>
                          </m:r>
                        </m:den>
                      </m:f>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𝐹𝑁</m:t>
                          </m:r>
                        </m:den>
                      </m:f>
                    </m:oMath>
                  </m:oMathPara>
                </a14:m>
                <a:endParaRPr lang="it-IT" sz="1800" i="1"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it-IT" i="1" dirty="0">
                  <a:latin typeface="Calibri" panose="020F0502020204030204" pitchFamily="34" charset="0"/>
                  <a:ea typeface="Calibri" panose="020F0502020204030204" pitchFamily="34" charset="0"/>
                  <a:cs typeface="Times New Roman" panose="02020603050405020304" pitchFamily="18" charset="0"/>
                </a:endParaRPr>
              </a:p>
              <a:p>
                <a:pPr algn="just"/>
                <a14:m>
                  <m:oMathPara xmlns:m="http://schemas.openxmlformats.org/officeDocument/2006/math">
                    <m:oMathParaPr>
                      <m:jc m:val="center"/>
                    </m:oMathParaPr>
                    <m:oMath xmlns:m="http://schemas.openxmlformats.org/officeDocument/2006/math">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𝑭</m:t>
                      </m:r>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𝟏</m:t>
                      </m:r>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_</m:t>
                      </m:r>
                      <m:r>
                        <a:rPr lang="it-IT" sz="1800" b="1" i="1" smtClean="0">
                          <a:effectLst/>
                          <a:latin typeface="Cambria Math" panose="02040503050406030204" pitchFamily="18" charset="0"/>
                          <a:ea typeface="Times New Roman" panose="02020603050405020304" pitchFamily="18" charset="0"/>
                          <a:cs typeface="Times New Roman" panose="02020603050405020304" pitchFamily="18" charset="0"/>
                        </a:rPr>
                        <m:t>𝑺𝒄𝒐𝒓𝒆</m:t>
                      </m:r>
                      <m:r>
                        <a:rPr lang="it-IT"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2</m:t>
                          </m:r>
                        </m:num>
                        <m:den>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𝑝𝑟𝑒𝑐𝑖𝑠𝑖𝑜𝑛</m:t>
                              </m:r>
                            </m:den>
                          </m:f>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𝑟𝑒𝑐𝑎𝑙𝑙</m:t>
                              </m:r>
                            </m:den>
                          </m:f>
                        </m:den>
                      </m:f>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=2×</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𝑝𝑟𝑒𝑐𝑖𝑠𝑖𝑜𝑛</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𝑟𝑒𝑐𝑎𝑙𝑙</m:t>
                          </m:r>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𝑝𝑟𝑒𝑐𝑖𝑠𝑖𝑜𝑛</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𝑟𝑒𝑐𝑎𝑙𝑙</m:t>
                          </m:r>
                        </m:den>
                      </m:f>
                    </m:oMath>
                  </m:oMathPara>
                </a14:m>
                <a:endParaRPr lang="it-IT" sz="1800" i="1"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it-IT" dirty="0">
                  <a:latin typeface="Arial" panose="020B0604020202020204" pitchFamily="34" charset="0"/>
                  <a:ea typeface="Cambria Math" panose="02040503050406030204" pitchFamily="18" charset="0"/>
                  <a:cs typeface="Arial" panose="020B0604020202020204" pitchFamily="34" charset="0"/>
                </a:endParaRPr>
              </a:p>
              <a:p>
                <a:pPr algn="just"/>
                <a:endParaRPr lang="it-IT"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673862" cy="4356001"/>
              </a:xfrm>
              <a:prstGeom prst="rect">
                <a:avLst/>
              </a:prstGeom>
              <a:blipFill>
                <a:blip r:embed="rId2"/>
                <a:stretch>
                  <a:fillRect l="-514" t="-840"/>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000" b="1">
                <a:latin typeface="Arial" panose="020B0604020202020204" pitchFamily="34" charset="0"/>
                <a:cs typeface="Arial" panose="020B0604020202020204" pitchFamily="34" charset="0"/>
              </a:rPr>
              <a:t>Classificazione e Regressione Logistica</a:t>
            </a:r>
            <a:endParaRPr lang="it-IT" sz="3200" b="1">
              <a:latin typeface="Arial" panose="020B0604020202020204" pitchFamily="34" charset="0"/>
              <a:cs typeface="Arial" panose="020B0604020202020204" pitchFamily="34" charset="0"/>
            </a:endParaRPr>
          </a:p>
          <a:p>
            <a:r>
              <a:rPr lang="it-IT" sz="3200" b="1">
                <a:latin typeface="Arial" panose="020B0604020202020204" pitchFamily="34" charset="0"/>
                <a:cs typeface="Arial" panose="020B0604020202020204" pitchFamily="34" charset="0"/>
              </a:rPr>
              <a:t>Metriche di valutazione per la Regressione Logistica: Matrice di Confusione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(6/6)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519997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2459872"/>
          </a:xfrm>
        </p:spPr>
        <p:txBody>
          <a:bodyPr>
            <a:normAutofit/>
          </a:bodyPr>
          <a:lstStyle/>
          <a:p>
            <a:pPr algn="l"/>
            <a:r>
              <a:rPr lang="it-IT" sz="4000" b="1">
                <a:latin typeface="Arial" panose="020B0604020202020204" pitchFamily="34" charset="0"/>
                <a:cs typeface="Arial" panose="020B0604020202020204" pitchFamily="34" charset="0"/>
              </a:rPr>
              <a:t>Machine Learning steps applicato al set di dati per la predizione del SARS-CoV2 (Covid19)</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7</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834232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1776044"/>
            <a:ext cx="10673862" cy="4247317"/>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Dato il dataset che presenta come feature: sintomi, malattie critiche e comportamenti da SARS-CoV2 (Covid19) tra cui:	</a:t>
            </a:r>
            <a:br>
              <a:rPr lang="it-IT" dirty="0">
                <a:latin typeface="Arial" panose="020B0604020202020204" pitchFamily="34" charset="0"/>
                <a:cs typeface="Arial" panose="020B0604020202020204" pitchFamily="34" charset="0"/>
              </a:rPr>
            </a:br>
            <a:endParaRPr lang="it-IT"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it-IT" b="1" dirty="0" err="1">
                <a:latin typeface="Arial" panose="020B0604020202020204" pitchFamily="34" charset="0"/>
                <a:cs typeface="Arial" panose="020B0604020202020204" pitchFamily="34" charset="0"/>
              </a:rPr>
              <a:t>Breathing</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Problem</a:t>
            </a:r>
            <a:r>
              <a:rPr lang="it-IT" dirty="0">
                <a:latin typeface="Arial" panose="020B0604020202020204" pitchFamily="34" charset="0"/>
                <a:cs typeface="Arial" panose="020B0604020202020204" pitchFamily="34" charset="0"/>
              </a:rPr>
              <a:t>: Difficoltà respiratorie, respiro affannoso, respiro pesante</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Fever</a:t>
            </a:r>
            <a:r>
              <a:rPr lang="it-IT" dirty="0">
                <a:latin typeface="Arial" panose="020B0604020202020204" pitchFamily="34" charset="0"/>
                <a:cs typeface="Arial" panose="020B0604020202020204" pitchFamily="34" charset="0"/>
              </a:rPr>
              <a:t>: Temperatura corporea &gt; 37.5 °C (&gt; 99.5 °F)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Dry</a:t>
            </a:r>
            <a:r>
              <a:rPr lang="it-IT"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Cough</a:t>
            </a:r>
            <a:r>
              <a:rPr lang="it-IT" dirty="0">
                <a:latin typeface="Arial" panose="020B0604020202020204" pitchFamily="34" charset="0"/>
                <a:cs typeface="Arial" panose="020B0604020202020204" pitchFamily="34" charset="0"/>
              </a:rPr>
              <a:t>: Tosse secca, irritativa, non accompagnata dalla presenza di secrezioni catarrali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Sore </a:t>
            </a:r>
            <a:r>
              <a:rPr lang="it-IT" b="1" dirty="0" err="1">
                <a:latin typeface="Arial" panose="020B0604020202020204" pitchFamily="34" charset="0"/>
                <a:cs typeface="Arial" panose="020B0604020202020204" pitchFamily="34" charset="0"/>
              </a:rPr>
              <a:t>throat</a:t>
            </a:r>
            <a:r>
              <a:rPr lang="it-IT" dirty="0">
                <a:latin typeface="Arial" panose="020B0604020202020204" pitchFamily="34" charset="0"/>
                <a:cs typeface="Arial" panose="020B0604020202020204" pitchFamily="34" charset="0"/>
              </a:rPr>
              <a:t>: Dolore alla gola, difficoltà a deglutire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Running </a:t>
            </a:r>
            <a:r>
              <a:rPr lang="it-IT" b="1" dirty="0" err="1">
                <a:latin typeface="Arial" panose="020B0604020202020204" pitchFamily="34" charset="0"/>
                <a:cs typeface="Arial" panose="020B0604020202020204" pitchFamily="34" charset="0"/>
              </a:rPr>
              <a:t>Nose</a:t>
            </a:r>
            <a:r>
              <a:rPr lang="it-IT" dirty="0">
                <a:latin typeface="Arial" panose="020B0604020202020204" pitchFamily="34" charset="0"/>
                <a:cs typeface="Arial" panose="020B0604020202020204" pitchFamily="34" charset="0"/>
              </a:rPr>
              <a:t>: Perdita eccessiva di muco dal naso, verso l’esterno o verso la gola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Asma</a:t>
            </a:r>
            <a:r>
              <a:rPr lang="it-IT" dirty="0">
                <a:latin typeface="Arial" panose="020B0604020202020204" pitchFamily="34" charset="0"/>
                <a:cs typeface="Arial" panose="020B0604020202020204" pitchFamily="34" charset="0"/>
              </a:rPr>
              <a:t>: Fiato corto dopo piccolo sforzo fisico, tosse frequente e raschiamento della gola </a:t>
            </a:r>
          </a:p>
          <a:p>
            <a:pPr marL="285750" indent="-285750" algn="just">
              <a:buFont typeface="Wingdings" panose="05000000000000000000" pitchFamily="2" charset="2"/>
              <a:buChar char="§"/>
            </a:pPr>
            <a:r>
              <a:rPr lang="it-IT" b="1" dirty="0" err="1">
                <a:latin typeface="Arial" panose="020B0604020202020204" pitchFamily="34" charset="0"/>
                <a:cs typeface="Arial" panose="020B0604020202020204" pitchFamily="34" charset="0"/>
              </a:rPr>
              <a:t>Headache</a:t>
            </a:r>
            <a:r>
              <a:rPr lang="it-IT" dirty="0">
                <a:latin typeface="Arial" panose="020B0604020202020204" pitchFamily="34" charset="0"/>
                <a:cs typeface="Arial" panose="020B0604020202020204" pitchFamily="34" charset="0"/>
              </a:rPr>
              <a:t>: Dolore diffuso a tutto il cranio, sensazione di costrizione e peso al vertice del cranio, pesantezza sul seno frontale </a:t>
            </a:r>
          </a:p>
          <a:p>
            <a:pPr marL="285750" indent="-285750" algn="just">
              <a:buFont typeface="Wingdings" panose="05000000000000000000" pitchFamily="2" charset="2"/>
              <a:buChar char="§"/>
            </a:pPr>
            <a:r>
              <a:rPr lang="it-IT" b="1" dirty="0">
                <a:latin typeface="Arial" panose="020B0604020202020204" pitchFamily="34" charset="0"/>
                <a:cs typeface="Arial" panose="020B0604020202020204" pitchFamily="34" charset="0"/>
              </a:rPr>
              <a:t>Fatigue</a:t>
            </a:r>
            <a:r>
              <a:rPr lang="it-IT" dirty="0">
                <a:latin typeface="Arial" panose="020B0604020202020204" pitchFamily="34" charset="0"/>
                <a:cs typeface="Arial" panose="020B0604020202020204" pitchFamily="34" charset="0"/>
              </a:rPr>
              <a:t>: Fatica, stress e spossatezza </a:t>
            </a:r>
          </a:p>
          <a:p>
            <a:pPr marL="285750" indent="-285750" algn="just">
              <a:buFont typeface="Wingdings" panose="05000000000000000000" pitchFamily="2" charset="2"/>
              <a:buChar char="§"/>
            </a:pPr>
            <a:r>
              <a:rPr lang="it-IT" b="1" dirty="0" err="1">
                <a:latin typeface="Arial" panose="020B0604020202020204" pitchFamily="34" charset="0"/>
                <a:cs typeface="Arial" panose="020B0604020202020204" pitchFamily="34" charset="0"/>
              </a:rPr>
              <a:t>Gastrointestinal</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Problem</a:t>
            </a:r>
            <a:r>
              <a:rPr lang="it-IT" dirty="0">
                <a:latin typeface="Arial" panose="020B0604020202020204" pitchFamily="34" charset="0"/>
                <a:cs typeface="Arial" panose="020B0604020202020204" pitchFamily="34" charset="0"/>
              </a:rPr>
              <a:t>: Diarrea, nausea, vomito, fastidi allo stomaco e all’intestino</a:t>
            </a:r>
          </a:p>
          <a:p>
            <a:pPr algn="just"/>
            <a:br>
              <a:rPr lang="it-IT" dirty="0">
                <a:latin typeface="Arial" panose="020B0604020202020204" pitchFamily="34" charset="0"/>
                <a:cs typeface="Arial" panose="020B0604020202020204" pitchFamily="34" charset="0"/>
              </a:rPr>
            </a:br>
            <a:r>
              <a:rPr lang="it-IT" dirty="0">
                <a:latin typeface="Arial" panose="020B0604020202020204" pitchFamily="34" charset="0"/>
                <a:cs typeface="Arial" panose="020B0604020202020204" pitchFamily="34" charset="0"/>
              </a:rPr>
              <a:t>Altre feature…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2" y="1368672"/>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Title 1">
            <a:extLst>
              <a:ext uri="{FF2B5EF4-FFF2-40B4-BE49-F238E27FC236}">
                <a16:creationId xmlns:a16="http://schemas.microsoft.com/office/drawing/2014/main" id="{9C33E756-98EF-91BB-B1AD-B835EB3FD0E9}"/>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Raccolta dei dati</a:t>
            </a:r>
          </a:p>
        </p:txBody>
      </p:sp>
    </p:spTree>
    <p:extLst>
      <p:ext uri="{BB962C8B-B14F-4D97-AF65-F5344CB8AC3E}">
        <p14:creationId xmlns:p14="http://schemas.microsoft.com/office/powerpoint/2010/main" val="1703564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1" y="1908575"/>
            <a:ext cx="10484444" cy="2585323"/>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I passi che si compiono sono la </a:t>
            </a:r>
            <a:r>
              <a:rPr lang="it-IT" b="1" dirty="0">
                <a:latin typeface="Arial" panose="020B0604020202020204" pitchFamily="34" charset="0"/>
                <a:cs typeface="Arial" panose="020B0604020202020204" pitchFamily="34" charset="0"/>
              </a:rPr>
              <a:t>lettura del dataset </a:t>
            </a:r>
            <a:r>
              <a:rPr lang="it-IT" dirty="0">
                <a:latin typeface="Arial" panose="020B0604020202020204" pitchFamily="34" charset="0"/>
                <a:cs typeface="Arial" panose="020B0604020202020204" pitchFamily="34" charset="0"/>
              </a:rPr>
              <a:t>e lo </a:t>
            </a:r>
            <a:r>
              <a:rPr lang="it-IT" b="1" dirty="0">
                <a:latin typeface="Arial" panose="020B0604020202020204" pitchFamily="34" charset="0"/>
                <a:cs typeface="Arial" panose="020B0604020202020204" pitchFamily="34" charset="0"/>
              </a:rPr>
              <a:t>«shuffle» </a:t>
            </a:r>
            <a:r>
              <a:rPr lang="it-IT" dirty="0">
                <a:latin typeface="Arial" panose="020B0604020202020204" pitchFamily="34" charset="0"/>
                <a:cs typeface="Arial" panose="020B0604020202020204" pitchFamily="34" charset="0"/>
              </a:rPr>
              <a:t>dei dati. </a:t>
            </a: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rPr>
              <a:t>Il </a:t>
            </a:r>
            <a:r>
              <a:rPr lang="it-IT" b="0" i="0" dirty="0">
                <a:effectLst/>
                <a:latin typeface="Arial" panose="020B0604020202020204" pitchFamily="34" charset="0"/>
              </a:rPr>
              <a:t>dataset viene mischiato per essere sicuri che sia il training set che il test set siano rappresentativi dei dati. Infatti, nel caso in cui il dataset fosse ordinato per classe, potremmo ottenere un modello che non generalizza bene. </a:t>
            </a:r>
          </a:p>
          <a:p>
            <a:pPr algn="just"/>
            <a:br>
              <a:rPr lang="it-IT" dirty="0"/>
            </a:br>
            <a:r>
              <a:rPr lang="it-IT" b="0" i="0" dirty="0">
                <a:effectLst/>
                <a:latin typeface="Arial" panose="020B0604020202020204" pitchFamily="34" charset="0"/>
              </a:rPr>
              <a:t>Si separano  poi le variabili di input e output in conformità al modello, aggiungendo una colonna pari a 1 alle variabili di input e si effettua la divisione (</a:t>
            </a:r>
            <a:r>
              <a:rPr lang="it-IT" b="1" i="0" dirty="0">
                <a:effectLst/>
                <a:latin typeface="Arial" panose="020B0604020202020204" pitchFamily="34" charset="0"/>
              </a:rPr>
              <a:t>splitting</a:t>
            </a:r>
            <a:r>
              <a:rPr lang="it-IT" b="0" i="0" dirty="0">
                <a:effectLst/>
                <a:latin typeface="Arial" panose="020B0604020202020204" pitchFamily="34" charset="0"/>
              </a:rPr>
              <a:t>) dei dati in training set e test set.</a:t>
            </a:r>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Preparazione dei dati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70810"/>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169788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Preparazione dei dati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52417"/>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CasellaDiTesto 8">
            <a:extLst>
              <a:ext uri="{FF2B5EF4-FFF2-40B4-BE49-F238E27FC236}">
                <a16:creationId xmlns:a16="http://schemas.microsoft.com/office/drawing/2014/main" id="{45E54652-FB44-B4CC-76A4-C95ACB2923F1}"/>
              </a:ext>
            </a:extLst>
          </p:cNvPr>
          <p:cNvSpPr txBox="1"/>
          <p:nvPr/>
        </p:nvSpPr>
        <p:spPr>
          <a:xfrm>
            <a:off x="706083" y="1852205"/>
            <a:ext cx="8135992" cy="3970318"/>
          </a:xfrm>
          <a:prstGeom prst="rect">
            <a:avLst/>
          </a:prstGeom>
          <a:noFill/>
          <a:ln>
            <a:solidFill>
              <a:schemeClr val="tx1"/>
            </a:solidFill>
          </a:ln>
        </p:spPr>
        <p:txBody>
          <a:bodyPr wrap="square">
            <a:spAutoFit/>
          </a:bodyPr>
          <a:lstStyle/>
          <a:p>
            <a:r>
              <a:rPr lang="it-IT" sz="1400" b="0" i="0" u="none" strike="noStrike" baseline="0">
                <a:solidFill>
                  <a:srgbClr val="028009"/>
                </a:solidFill>
                <a:latin typeface="Courier New" panose="02070309020205020404" pitchFamily="49" charset="0"/>
              </a:rPr>
              <a:t>%Lettura file csv</a:t>
            </a:r>
          </a:p>
          <a:p>
            <a:r>
              <a:rPr lang="pt-BR" sz="1400" b="0" i="0" u="none" strike="noStrike" baseline="0">
                <a:solidFill>
                  <a:srgbClr val="000000"/>
                </a:solidFill>
                <a:latin typeface="Courier New" panose="02070309020205020404" pitchFamily="49" charset="0"/>
              </a:rPr>
              <a:t>dataset = readmatrix(</a:t>
            </a:r>
            <a:r>
              <a:rPr lang="pt-BR" sz="1400" b="0" i="0" u="none" strike="noStrike" baseline="0">
                <a:solidFill>
                  <a:srgbClr val="AA04F9"/>
                </a:solidFill>
                <a:latin typeface="Courier New" panose="02070309020205020404" pitchFamily="49" charset="0"/>
              </a:rPr>
              <a:t>'data_covid.txt'</a:t>
            </a:r>
            <a:r>
              <a:rPr lang="pt-BR" sz="1400" b="0" i="0" u="none" strike="noStrike" baseline="0">
                <a:solidFill>
                  <a:srgbClr val="000000"/>
                </a:solidFill>
                <a:latin typeface="Courier New" panose="02070309020205020404" pitchFamily="49" charset="0"/>
              </a:rPr>
              <a:t>);</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%Shuffle dataset</a:t>
            </a:r>
          </a:p>
          <a:p>
            <a:r>
              <a:rPr lang="nb-NO" sz="1400" b="0" i="0" u="none" strike="noStrike" baseline="0">
                <a:solidFill>
                  <a:srgbClr val="000000"/>
                </a:solidFill>
                <a:latin typeface="Courier New" panose="02070309020205020404" pitchFamily="49" charset="0"/>
              </a:rPr>
              <a:t>dataset = dataset(randperm(size(dataset, 1)), :);</a:t>
            </a:r>
          </a:p>
          <a:p>
            <a:r>
              <a:rPr lang="it-IT" sz="1400" b="0" i="0" u="none" strike="noStrike" baseline="0">
                <a:solidFill>
                  <a:srgbClr val="000000"/>
                </a:solidFill>
                <a:latin typeface="Courier New" panose="02070309020205020404" pitchFamily="49" charset="0"/>
              </a:rPr>
              <a:t> </a:t>
            </a:r>
          </a:p>
          <a:p>
            <a:r>
              <a:rPr lang="it-IT" sz="1400" b="0" i="0" u="none" strike="noStrike" baseline="0">
                <a:solidFill>
                  <a:srgbClr val="028009"/>
                </a:solidFill>
                <a:latin typeface="Courier New" panose="02070309020205020404" pitchFamily="49" charset="0"/>
              </a:rPr>
              <a:t>%Divido variabili di input e output. In conformità al modello aggiungo</a:t>
            </a:r>
          </a:p>
          <a:p>
            <a:r>
              <a:rPr lang="it-IT" sz="1400" b="0" i="0" u="none" strike="noStrike" baseline="0">
                <a:solidFill>
                  <a:srgbClr val="028009"/>
                </a:solidFill>
                <a:latin typeface="Courier New" panose="02070309020205020404" pitchFamily="49" charset="0"/>
              </a:rPr>
              <a:t>%colonna pari a 1 alle variabili di input</a:t>
            </a:r>
          </a:p>
          <a:p>
            <a:r>
              <a:rPr lang="it-IT" sz="1400" b="0" i="0" u="none" strike="noStrike" baseline="0">
                <a:solidFill>
                  <a:srgbClr val="000000"/>
                </a:solidFill>
                <a:latin typeface="Courier New" panose="02070309020205020404" pitchFamily="49" charset="0"/>
              </a:rPr>
              <a:t>[</a:t>
            </a:r>
            <a:r>
              <a:rPr lang="it-IT" sz="1400" b="0" i="0" u="none" strike="noStrike" baseline="0" err="1">
                <a:solidFill>
                  <a:srgbClr val="000000"/>
                </a:solidFill>
                <a:latin typeface="Courier New" panose="02070309020205020404" pitchFamily="49" charset="0"/>
              </a:rPr>
              <a:t>r,c</a:t>
            </a:r>
            <a:r>
              <a:rPr lang="it-IT" sz="1400" b="0" i="0" u="none" strike="noStrike" baseline="0">
                <a:solidFill>
                  <a:srgbClr val="000000"/>
                </a:solidFill>
                <a:latin typeface="Courier New" panose="02070309020205020404" pitchFamily="49" charset="0"/>
              </a:rPr>
              <a:t>] = size(dataset);</a:t>
            </a:r>
          </a:p>
          <a:p>
            <a:r>
              <a:rPr lang="pt-BR" sz="1400" b="0" i="0" u="none" strike="noStrike" baseline="0">
                <a:solidFill>
                  <a:srgbClr val="000000"/>
                </a:solidFill>
                <a:latin typeface="Courier New" panose="02070309020205020404" pitchFamily="49" charset="0"/>
              </a:rPr>
              <a:t>x = [ones(r,1) dataset(:,1:c-1)];</a:t>
            </a:r>
          </a:p>
          <a:p>
            <a:r>
              <a:rPr lang="it-IT" sz="1400" b="0" i="0" u="none" strike="noStrike" baseline="0">
                <a:solidFill>
                  <a:srgbClr val="000000"/>
                </a:solidFill>
                <a:latin typeface="Courier New" panose="02070309020205020404" pitchFamily="49" charset="0"/>
              </a:rPr>
              <a:t>y = dataset(:,c);</a:t>
            </a:r>
          </a:p>
          <a:p>
            <a:r>
              <a:rPr lang="it-IT" sz="1400" b="0" i="0" u="none" strike="noStrike" baseline="0">
                <a:solidFill>
                  <a:srgbClr val="000000"/>
                </a:solidFill>
                <a:latin typeface="Courier New" panose="02070309020205020404" pitchFamily="49" charset="0"/>
              </a:rPr>
              <a:t> </a:t>
            </a:r>
          </a:p>
          <a:p>
            <a:r>
              <a:rPr lang="en-US" sz="1400" b="0" i="0" u="none" strike="noStrike" baseline="0">
                <a:solidFill>
                  <a:srgbClr val="028009"/>
                </a:solidFill>
                <a:latin typeface="Courier New" panose="02070309020205020404" pitchFamily="49" charset="0"/>
              </a:rPr>
              <a:t>%</a:t>
            </a:r>
            <a:r>
              <a:rPr lang="en-US" sz="1400" b="0" i="0" u="none" strike="noStrike" baseline="0" err="1">
                <a:solidFill>
                  <a:srgbClr val="028009"/>
                </a:solidFill>
                <a:latin typeface="Courier New" panose="02070309020205020404" pitchFamily="49" charset="0"/>
              </a:rPr>
              <a:t>Splitto</a:t>
            </a:r>
            <a:r>
              <a:rPr lang="en-US" sz="1400" b="0" i="0" u="none" strike="noStrike" baseline="0">
                <a:solidFill>
                  <a:srgbClr val="028009"/>
                </a:solidFill>
                <a:latin typeface="Courier New" panose="02070309020205020404" pitchFamily="49" charset="0"/>
              </a:rPr>
              <a:t> il dataset in training set (80%), test set (20%) </a:t>
            </a:r>
          </a:p>
          <a:p>
            <a:r>
              <a:rPr lang="en-US" sz="1400" b="0" i="0" u="none" strike="noStrike" baseline="0" err="1">
                <a:solidFill>
                  <a:srgbClr val="000000"/>
                </a:solidFill>
                <a:latin typeface="Courier New" panose="02070309020205020404" pitchFamily="49" charset="0"/>
              </a:rPr>
              <a:t>th</a:t>
            </a:r>
            <a:r>
              <a:rPr lang="en-US" sz="1400" b="0" i="0" u="none" strike="noStrike" baseline="0">
                <a:solidFill>
                  <a:srgbClr val="000000"/>
                </a:solidFill>
                <a:latin typeface="Courier New" panose="02070309020205020404" pitchFamily="49" charset="0"/>
              </a:rPr>
              <a:t> = floor(0.8 * length(x(:,1)));</a:t>
            </a:r>
          </a:p>
          <a:p>
            <a:r>
              <a:rPr lang="en-US" sz="1400" b="0" i="0" u="none" strike="noStrike" baseline="0" err="1">
                <a:solidFill>
                  <a:srgbClr val="000000"/>
                </a:solidFill>
                <a:latin typeface="Courier New" panose="02070309020205020404" pitchFamily="49" charset="0"/>
              </a:rPr>
              <a:t>x_train</a:t>
            </a:r>
            <a:r>
              <a:rPr lang="en-US" sz="1400" b="0" i="0" u="none" strike="noStrike" baseline="0">
                <a:solidFill>
                  <a:srgbClr val="000000"/>
                </a:solidFill>
                <a:latin typeface="Courier New" panose="02070309020205020404" pitchFamily="49" charset="0"/>
              </a:rPr>
              <a:t> = x(1:th,:);</a:t>
            </a:r>
          </a:p>
          <a:p>
            <a:r>
              <a:rPr lang="es-ES" sz="1400" b="0" i="0" u="none" strike="noStrike" baseline="0">
                <a:solidFill>
                  <a:srgbClr val="000000"/>
                </a:solidFill>
                <a:latin typeface="Courier New" panose="02070309020205020404" pitchFamily="49" charset="0"/>
              </a:rPr>
              <a:t>y_train= y(1:th,:);</a:t>
            </a:r>
          </a:p>
          <a:p>
            <a:r>
              <a:rPr lang="en-US" sz="1400" b="0" i="0" u="none" strike="noStrike" baseline="0" err="1">
                <a:solidFill>
                  <a:srgbClr val="000000"/>
                </a:solidFill>
                <a:latin typeface="Courier New" panose="02070309020205020404" pitchFamily="49" charset="0"/>
              </a:rPr>
              <a:t>x_test</a:t>
            </a:r>
            <a:r>
              <a:rPr lang="en-US" sz="1400" b="0" i="0" u="none" strike="noStrike" baseline="0">
                <a:solidFill>
                  <a:srgbClr val="000000"/>
                </a:solidFill>
                <a:latin typeface="Courier New" panose="02070309020205020404" pitchFamily="49" charset="0"/>
              </a:rPr>
              <a:t> = x(th+1 : length(x(:,1)),:);</a:t>
            </a:r>
          </a:p>
          <a:p>
            <a:r>
              <a:rPr lang="en-US" sz="1400" b="0" i="0" u="none" strike="noStrike" baseline="0" err="1">
                <a:solidFill>
                  <a:srgbClr val="000000"/>
                </a:solidFill>
                <a:latin typeface="Courier New" panose="02070309020205020404" pitchFamily="49" charset="0"/>
              </a:rPr>
              <a:t>y_test</a:t>
            </a:r>
            <a:r>
              <a:rPr lang="en-US" sz="1400" b="0" i="0" u="none" strike="noStrike" baseline="0">
                <a:solidFill>
                  <a:srgbClr val="000000"/>
                </a:solidFill>
                <a:latin typeface="Courier New" panose="02070309020205020404" pitchFamily="49" charset="0"/>
              </a:rPr>
              <a:t> = y(th+1 : length(x(:,1)));</a:t>
            </a:r>
            <a:endParaRPr lang="en-US" sz="1200" b="0" i="0" u="none" strike="noStrike" baseline="0">
              <a:solidFill>
                <a:srgbClr val="000000"/>
              </a:solidFill>
              <a:latin typeface="Courier New" panose="02070309020205020404" pitchFamily="49" charset="0"/>
            </a:endParaRPr>
          </a:p>
        </p:txBody>
      </p:sp>
      <p:sp>
        <p:nvSpPr>
          <p:cNvPr id="10" name="TextBox 9">
            <a:extLst>
              <a:ext uri="{FF2B5EF4-FFF2-40B4-BE49-F238E27FC236}">
                <a16:creationId xmlns:a16="http://schemas.microsoft.com/office/drawing/2014/main" id="{8885C3FF-775E-26CB-7ABF-5B77FD579ABC}"/>
              </a:ext>
            </a:extLst>
          </p:cNvPr>
          <p:cNvSpPr txBox="1"/>
          <p:nvPr/>
        </p:nvSpPr>
        <p:spPr>
          <a:xfrm>
            <a:off x="8007470" y="2252162"/>
            <a:ext cx="2853187" cy="369332"/>
          </a:xfrm>
          <a:prstGeom prst="rect">
            <a:avLst/>
          </a:prstGeom>
          <a:solidFill>
            <a:schemeClr val="bg1"/>
          </a:solidFill>
          <a:ln>
            <a:solidFill>
              <a:schemeClr val="bg2"/>
            </a:solidFill>
          </a:ln>
        </p:spPr>
        <p:txBody>
          <a:bodyPr wrap="square">
            <a:spAutoFit/>
          </a:bodyPr>
          <a:lstStyle/>
          <a:p>
            <a:pPr marL="285750" indent="-285750">
              <a:buFont typeface="Wingdings" panose="05000000000000000000" pitchFamily="2" charset="2"/>
              <a:buChar char="§"/>
            </a:pPr>
            <a:r>
              <a:rPr lang="it-IT" i="1">
                <a:latin typeface="Arial" panose="020B0604020202020204" pitchFamily="34" charset="0"/>
                <a:cs typeface="Arial" panose="020B0604020202020204" pitchFamily="34" charset="0"/>
              </a:rPr>
              <a:t>Preparazione dei dati</a:t>
            </a:r>
          </a:p>
        </p:txBody>
      </p:sp>
    </p:spTree>
    <p:extLst>
      <p:ext uri="{BB962C8B-B14F-4D97-AF65-F5344CB8AC3E}">
        <p14:creationId xmlns:p14="http://schemas.microsoft.com/office/powerpoint/2010/main" val="4156745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945643"/>
              </a:xfrm>
              <a:prstGeom prst="rect">
                <a:avLst/>
              </a:prstGeom>
              <a:noFill/>
            </p:spPr>
            <p:txBody>
              <a:bodyPr wrap="square" rtlCol="0">
                <a:spAutoFit/>
              </a:bodyPr>
              <a:lstStyle/>
              <a:p>
                <a:pPr algn="just"/>
                <a:r>
                  <a:rPr lang="it-IT" b="0" i="0" dirty="0">
                    <a:effectLst/>
                    <a:latin typeface="Arial" panose="020B0604020202020204" pitchFamily="34" charset="0"/>
                  </a:rPr>
                  <a:t>In questo </a:t>
                </a:r>
                <a:r>
                  <a:rPr lang="it-IT" b="0" i="1" dirty="0">
                    <a:effectLst/>
                    <a:latin typeface="Arial" panose="020B0604020202020204" pitchFamily="34" charset="0"/>
                  </a:rPr>
                  <a:t>step</a:t>
                </a:r>
                <a:r>
                  <a:rPr lang="it-IT" b="0" i="0" dirty="0">
                    <a:effectLst/>
                    <a:latin typeface="Arial" panose="020B0604020202020204" pitchFamily="34" charset="0"/>
                  </a:rPr>
                  <a:t> viene scelto il modello di Regressione Logistica, assumendo per la variabile target</a:t>
                </a:r>
                <a:br>
                  <a:rPr lang="it-IT" dirty="0"/>
                </a:br>
                <a14:m>
                  <m:oMath xmlns:m="http://schemas.openxmlformats.org/officeDocument/2006/math">
                    <m:r>
                      <a:rPr lang="it-IT" b="0" i="1" dirty="0" smtClean="0">
                        <a:effectLst/>
                        <a:latin typeface="Cambria Math" panose="02040503050406030204" pitchFamily="18" charset="0"/>
                      </a:rPr>
                      <m:t>𝑦</m:t>
                    </m:r>
                  </m:oMath>
                </a14:m>
                <a:r>
                  <a:rPr lang="it-IT" b="0" i="0" dirty="0">
                    <a:effectLst/>
                    <a:latin typeface="Arial" panose="020B0604020202020204" pitchFamily="34" charset="0"/>
                  </a:rPr>
                  <a:t> un valore pari a 0 o a 1. Viene fatto poi il </a:t>
                </a:r>
                <a:r>
                  <a:rPr lang="it-IT" b="1" i="1" dirty="0">
                    <a:effectLst/>
                    <a:latin typeface="Arial" panose="020B0604020202020204" pitchFamily="34" charset="0"/>
                  </a:rPr>
                  <a:t>”fitting” </a:t>
                </a:r>
                <a:r>
                  <a:rPr lang="it-IT" b="0" i="0" dirty="0">
                    <a:effectLst/>
                    <a:latin typeface="Arial" panose="020B0604020202020204" pitchFamily="34" charset="0"/>
                  </a:rPr>
                  <a:t>che consiste nel calcolare i parametri</a:t>
                </a:r>
                <a:br>
                  <a:rPr lang="it-IT" dirty="0"/>
                </a:br>
                <a14:m>
                  <m:oMath xmlns:m="http://schemas.openxmlformats.org/officeDocument/2006/math">
                    <m:sSub>
                      <m:sSubPr>
                        <m:ctrlPr>
                          <a:rPr lang="it-IT" b="1" i="1" dirty="0" smtClean="0">
                            <a:effectLst/>
                            <a:latin typeface="Cambria Math" panose="02040503050406030204" pitchFamily="18" charset="0"/>
                          </a:rPr>
                        </m:ctrlPr>
                      </m:sSubPr>
                      <m:e>
                        <m:r>
                          <a:rPr lang="it-IT" b="1" i="1" dirty="0" smtClean="0">
                            <a:effectLst/>
                            <a:latin typeface="Cambria Math" panose="02040503050406030204" pitchFamily="18" charset="0"/>
                          </a:rPr>
                          <m:t>𝜽</m:t>
                        </m:r>
                      </m:e>
                      <m:sub>
                        <m:r>
                          <a:rPr lang="it-IT" b="1" i="1" dirty="0" smtClean="0">
                            <a:effectLst/>
                            <a:latin typeface="Cambria Math" panose="02040503050406030204" pitchFamily="18" charset="0"/>
                          </a:rPr>
                          <m:t>𝒋</m:t>
                        </m:r>
                      </m:sub>
                    </m:sSub>
                  </m:oMath>
                </a14:m>
                <a:r>
                  <a:rPr lang="it-IT" b="1" i="0" dirty="0">
                    <a:effectLst/>
                    <a:latin typeface="Arial" panose="020B0604020202020204" pitchFamily="34" charset="0"/>
                  </a:rPr>
                  <a:t> </a:t>
                </a:r>
                <a:r>
                  <a:rPr lang="it-IT" b="0" i="0" dirty="0">
                    <a:effectLst/>
                    <a:latin typeface="Arial" panose="020B0604020202020204" pitchFamily="34" charset="0"/>
                  </a:rPr>
                  <a:t>del modello</a:t>
                </a:r>
                <a:r>
                  <a:rPr lang="it-IT" dirty="0">
                    <a:latin typeface="Arial" panose="020B0604020202020204" pitchFamily="34" charset="0"/>
                    <a:cs typeface="Arial" panose="020B0604020202020204" pitchFamily="34" charset="0"/>
                  </a:rPr>
                  <a:t>.</a:t>
                </a:r>
              </a:p>
            </p:txBody>
          </p:sp>
        </mc:Choice>
        <mc:Fallback>
          <p:sp>
            <p:nvSpPr>
              <p:cNvPr id="6" name="TextBox 5">
                <a:extLst>
                  <a:ext uri="{FF2B5EF4-FFF2-40B4-BE49-F238E27FC236}">
                    <a16:creationId xmlns:a16="http://schemas.microsoft.com/office/drawing/2014/main" id="{D996B00E-A666-5354-0039-BED74907960B}"/>
                  </a:ext>
                </a:extLst>
              </p:cNvPr>
              <p:cNvSpPr txBox="1">
                <a:spLocks noRot="1" noChangeAspect="1" noMove="1" noResize="1" noEditPoints="1" noAdjustHandles="1" noChangeArrowheads="1" noChangeShapeType="1" noTextEdit="1"/>
              </p:cNvSpPr>
              <p:nvPr/>
            </p:nvSpPr>
            <p:spPr>
              <a:xfrm>
                <a:off x="615462" y="2041107"/>
                <a:ext cx="10484444" cy="945643"/>
              </a:xfrm>
              <a:prstGeom prst="rect">
                <a:avLst/>
              </a:prstGeom>
              <a:blipFill>
                <a:blip r:embed="rId2"/>
                <a:stretch>
                  <a:fillRect l="-484" t="-3947" r="-363" b="-5263"/>
                </a:stretch>
              </a:blipFill>
            </p:spPr>
            <p:txBody>
              <a:bodyPr/>
              <a:lstStyle/>
              <a:p>
                <a:r>
                  <a:rPr lang="it-IT">
                    <a:noFill/>
                  </a:rPr>
                  <a:t> </a:t>
                </a:r>
              </a:p>
            </p:txBody>
          </p:sp>
        </mc:Fallback>
      </mc:AlternateContent>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Scelta del modello e fitting dei parametri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CasellaDiTesto 8">
            <a:extLst>
              <a:ext uri="{FF2B5EF4-FFF2-40B4-BE49-F238E27FC236}">
                <a16:creationId xmlns:a16="http://schemas.microsoft.com/office/drawing/2014/main" id="{53F09D93-AEB3-2F30-445A-B4C05BF9B468}"/>
              </a:ext>
            </a:extLst>
          </p:cNvPr>
          <p:cNvSpPr txBox="1"/>
          <p:nvPr/>
        </p:nvSpPr>
        <p:spPr>
          <a:xfrm>
            <a:off x="615461" y="3148274"/>
            <a:ext cx="7562381" cy="1384995"/>
          </a:xfrm>
          <a:prstGeom prst="rect">
            <a:avLst/>
          </a:prstGeom>
          <a:noFill/>
          <a:ln>
            <a:solidFill>
              <a:schemeClr val="tx1"/>
            </a:solidFill>
          </a:ln>
        </p:spPr>
        <p:txBody>
          <a:bodyPr wrap="square">
            <a:spAutoFit/>
          </a:bodyPr>
          <a:lstStyle/>
          <a:p>
            <a:r>
              <a:rPr lang="it-IT" sz="1400" b="0" i="0" u="none" strike="noStrike" baseline="0" dirty="0">
                <a:solidFill>
                  <a:srgbClr val="028009"/>
                </a:solidFill>
                <a:latin typeface="Courier New" panose="02070309020205020404" pitchFamily="49" charset="0"/>
              </a:rPr>
              <a:t>%Fitting parametri del modello di regressione logistica </a:t>
            </a:r>
          </a:p>
          <a:p>
            <a:r>
              <a:rPr lang="it-IT" sz="1400" b="0" i="0" u="none" strike="noStrike" baseline="0" dirty="0">
                <a:solidFill>
                  <a:srgbClr val="000000"/>
                </a:solidFill>
                <a:latin typeface="Courier New" panose="02070309020205020404" pitchFamily="49" charset="0"/>
              </a:rPr>
              <a:t>n = 1000;</a:t>
            </a:r>
          </a:p>
          <a:p>
            <a:r>
              <a:rPr lang="it-IT" sz="1400" b="0" i="0" u="none" strike="noStrike" baseline="0" dirty="0">
                <a:solidFill>
                  <a:srgbClr val="000000"/>
                </a:solidFill>
                <a:latin typeface="Courier New" panose="02070309020205020404" pitchFamily="49" charset="0"/>
              </a:rPr>
              <a:t>alpha = 0.0001;</a:t>
            </a:r>
          </a:p>
          <a:p>
            <a:r>
              <a:rPr lang="it-IT" sz="1400" b="0" i="0" u="none" strike="noStrike" baseline="0" dirty="0">
                <a:solidFill>
                  <a:srgbClr val="000000"/>
                </a:solidFill>
                <a:latin typeface="Courier New" panose="02070309020205020404" pitchFamily="49" charset="0"/>
              </a:rPr>
              <a:t>m = </a:t>
            </a:r>
            <a:r>
              <a:rPr lang="it-IT" sz="1400" b="0" i="0" u="none" strike="noStrike" baseline="0" dirty="0" err="1">
                <a:solidFill>
                  <a:srgbClr val="000000"/>
                </a:solidFill>
                <a:latin typeface="Courier New" panose="02070309020205020404" pitchFamily="49" charset="0"/>
              </a:rPr>
              <a:t>length</a:t>
            </a:r>
            <a:r>
              <a:rPr lang="it-IT" sz="1400" b="0" i="0" u="none" strike="noStrike" baseline="0" dirty="0">
                <a:solidFill>
                  <a:srgbClr val="000000"/>
                </a:solidFill>
                <a:latin typeface="Courier New" panose="02070309020205020404" pitchFamily="49" charset="0"/>
              </a:rPr>
              <a:t>(x(1,:));</a:t>
            </a:r>
          </a:p>
          <a:p>
            <a:r>
              <a:rPr lang="it-IT" sz="1400" b="0" i="0" u="none" strike="noStrike" baseline="0" dirty="0">
                <a:solidFill>
                  <a:srgbClr val="000000"/>
                </a:solidFill>
                <a:latin typeface="Courier New" panose="02070309020205020404" pitchFamily="49" charset="0"/>
              </a:rPr>
              <a:t>theta = rand(m,1);</a:t>
            </a:r>
          </a:p>
          <a:p>
            <a:r>
              <a:rPr lang="it-IT" sz="1400" b="0" i="0" u="none" strike="noStrike" baseline="0" dirty="0">
                <a:solidFill>
                  <a:srgbClr val="000000"/>
                </a:solidFill>
                <a:latin typeface="Courier New" panose="02070309020205020404" pitchFamily="49" charset="0"/>
              </a:rPr>
              <a:t>[</a:t>
            </a:r>
            <a:r>
              <a:rPr lang="it-IT" sz="1400" b="0" i="0" u="none" strike="noStrike" baseline="0" dirty="0" err="1">
                <a:solidFill>
                  <a:srgbClr val="000000"/>
                </a:solidFill>
                <a:latin typeface="Courier New" panose="02070309020205020404" pitchFamily="49" charset="0"/>
              </a:rPr>
              <a:t>theta,hist</a:t>
            </a:r>
            <a:r>
              <a:rPr lang="it-IT" sz="1400" b="0" i="0" u="none" strike="noStrike" baseline="0" dirty="0">
                <a:solidFill>
                  <a:srgbClr val="000000"/>
                </a:solidFill>
                <a:latin typeface="Courier New" panose="02070309020205020404" pitchFamily="49" charset="0"/>
              </a:rPr>
              <a:t>] =  </a:t>
            </a:r>
            <a:r>
              <a:rPr lang="it-IT" sz="1400" b="0" i="0" u="none" strike="noStrike" baseline="0" dirty="0" err="1">
                <a:solidFill>
                  <a:srgbClr val="000000"/>
                </a:solidFill>
                <a:latin typeface="Courier New" panose="02070309020205020404" pitchFamily="49" charset="0"/>
              </a:rPr>
              <a:t>regressione_logistica</a:t>
            </a:r>
            <a:r>
              <a:rPr lang="it-IT" sz="1400" b="0" i="0" u="none" strike="noStrike" baseline="0" dirty="0">
                <a:solidFill>
                  <a:srgbClr val="000000"/>
                </a:solidFill>
                <a:latin typeface="Courier New" panose="02070309020205020404" pitchFamily="49" charset="0"/>
              </a:rPr>
              <a:t>(</a:t>
            </a:r>
            <a:r>
              <a:rPr lang="it-IT" sz="1400" b="0" i="0" u="none" strike="noStrike" baseline="0" dirty="0" err="1">
                <a:solidFill>
                  <a:srgbClr val="000000"/>
                </a:solidFill>
                <a:latin typeface="Courier New" panose="02070309020205020404" pitchFamily="49" charset="0"/>
              </a:rPr>
              <a:t>x_train,y_train,theta,alpha,n</a:t>
            </a:r>
            <a:r>
              <a:rPr lang="it-IT" sz="1400" b="0" i="0" u="none" strike="noStrike" baseline="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57081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Scelta del modello e fitting dei parametri</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0" name="CasellaDiTesto 9">
            <a:extLst>
              <a:ext uri="{FF2B5EF4-FFF2-40B4-BE49-F238E27FC236}">
                <a16:creationId xmlns:a16="http://schemas.microsoft.com/office/drawing/2014/main" id="{C4FFE002-323D-949E-2F84-43CC2B47B6EC}"/>
              </a:ext>
            </a:extLst>
          </p:cNvPr>
          <p:cNvSpPr txBox="1"/>
          <p:nvPr/>
        </p:nvSpPr>
        <p:spPr>
          <a:xfrm>
            <a:off x="713118" y="2034300"/>
            <a:ext cx="6098400" cy="2492990"/>
          </a:xfrm>
          <a:prstGeom prst="rect">
            <a:avLst/>
          </a:prstGeom>
          <a:noFill/>
          <a:ln>
            <a:solidFill>
              <a:schemeClr val="tx1"/>
            </a:solidFill>
          </a:ln>
        </p:spPr>
        <p:txBody>
          <a:bodyPr wrap="square" lIns="91440" tIns="45720" rIns="91440" bIns="45720" anchor="t">
            <a:spAutoFit/>
          </a:bodyPr>
          <a:lstStyle/>
          <a:p>
            <a:r>
              <a:rPr lang="en-US" sz="1200" b="0" i="0" u="none" strike="noStrike" baseline="0">
                <a:solidFill>
                  <a:srgbClr val="0E00FF"/>
                </a:solidFill>
                <a:latin typeface="Courier New" panose="02070309020205020404" pitchFamily="49" charset="0"/>
              </a:rPr>
              <a:t>function</a:t>
            </a:r>
            <a:r>
              <a:rPr lang="en-US" sz="1200" b="0" i="0" u="none" strike="noStrike" baseline="0">
                <a:solidFill>
                  <a:srgbClr val="000000"/>
                </a:solidFill>
                <a:latin typeface="Courier New" panose="02070309020205020404" pitchFamily="49" charset="0"/>
              </a:rPr>
              <a:t> [</a:t>
            </a:r>
            <a:r>
              <a:rPr lang="en-US" sz="1200" b="0" i="0" u="none" strike="noStrike" baseline="0" err="1">
                <a:solidFill>
                  <a:srgbClr val="000000"/>
                </a:solidFill>
                <a:latin typeface="Courier New" panose="02070309020205020404" pitchFamily="49" charset="0"/>
              </a:rPr>
              <a:t>theta,hist</a:t>
            </a:r>
            <a:r>
              <a:rPr lang="en-US" sz="1200" b="0" i="0" u="none" strike="noStrike" baseline="0">
                <a:solidFill>
                  <a:srgbClr val="000000"/>
                </a:solidFill>
                <a:latin typeface="Courier New" panose="02070309020205020404" pitchFamily="49" charset="0"/>
              </a:rPr>
              <a:t>] = </a:t>
            </a:r>
            <a:r>
              <a:rPr lang="en-US" sz="1200" b="0" i="0" u="none" strike="noStrike" baseline="0" err="1">
                <a:solidFill>
                  <a:srgbClr val="000000"/>
                </a:solidFill>
                <a:latin typeface="Courier New" panose="02070309020205020404" pitchFamily="49" charset="0"/>
              </a:rPr>
              <a:t>regressione_logistica</a:t>
            </a:r>
            <a:r>
              <a:rPr lang="en-US" sz="1200" b="0" i="0" u="none" strike="noStrike" baseline="0">
                <a:solidFill>
                  <a:srgbClr val="000000"/>
                </a:solidFill>
                <a:latin typeface="Courier New" panose="02070309020205020404" pitchFamily="49" charset="0"/>
              </a:rPr>
              <a:t>(</a:t>
            </a:r>
            <a:r>
              <a:rPr lang="en-US" sz="1200" b="0" i="0" u="none" strike="noStrike" baseline="0" err="1">
                <a:solidFill>
                  <a:srgbClr val="000000"/>
                </a:solidFill>
                <a:latin typeface="Courier New" panose="02070309020205020404" pitchFamily="49" charset="0"/>
              </a:rPr>
              <a:t>x,y,theta,lr,n</a:t>
            </a:r>
            <a:r>
              <a:rPr lang="en-US" sz="1200" b="0" i="0" u="none" strike="noStrike" baseline="0">
                <a:solidFill>
                  <a:srgbClr val="000000"/>
                </a:solidFill>
                <a:latin typeface="Courier New" panose="02070309020205020404" pitchFamily="49" charset="0"/>
              </a:rPr>
              <a:t>)</a:t>
            </a:r>
          </a:p>
          <a:p>
            <a:r>
              <a:rPr lang="it-IT" sz="1200" b="0" i="0" u="none" strike="noStrike" baseline="0">
                <a:solidFill>
                  <a:srgbClr val="000000"/>
                </a:solidFill>
                <a:latin typeface="Courier New" panose="02070309020205020404" pitchFamily="49" charset="0"/>
              </a:rPr>
              <a:t>m = </a:t>
            </a:r>
            <a:r>
              <a:rPr lang="it-IT" sz="1200" b="0" i="0" u="none" strike="noStrike" baseline="0" err="1">
                <a:solidFill>
                  <a:srgbClr val="000000"/>
                </a:solidFill>
                <a:latin typeface="Courier New" panose="02070309020205020404" pitchFamily="49" charset="0"/>
              </a:rPr>
              <a:t>length</a:t>
            </a:r>
            <a:r>
              <a:rPr lang="it-IT" sz="1200" b="0" i="0" u="none" strike="noStrike" baseline="0">
                <a:solidFill>
                  <a:srgbClr val="000000"/>
                </a:solidFill>
                <a:latin typeface="Courier New" panose="02070309020205020404" pitchFamily="49" charset="0"/>
              </a:rPr>
              <a:t>(x(1,:));</a:t>
            </a:r>
          </a:p>
          <a:p>
            <a:r>
              <a:rPr lang="it-IT" sz="1200" b="0" i="0" u="none" strike="noStrike" baseline="0" err="1">
                <a:solidFill>
                  <a:srgbClr val="000000"/>
                </a:solidFill>
                <a:latin typeface="Courier New" panose="02070309020205020404" pitchFamily="49" charset="0"/>
              </a:rPr>
              <a:t>hist</a:t>
            </a:r>
            <a:r>
              <a:rPr lang="it-IT" sz="1200" b="0" i="0" u="none" strike="noStrike" baseline="0">
                <a:solidFill>
                  <a:srgbClr val="000000"/>
                </a:solidFill>
                <a:latin typeface="Courier New" panose="02070309020205020404" pitchFamily="49" charset="0"/>
              </a:rPr>
              <a:t> = </a:t>
            </a:r>
            <a:r>
              <a:rPr lang="it-IT" sz="1200" b="0" i="0" u="none" strike="noStrike" baseline="0" err="1">
                <a:solidFill>
                  <a:srgbClr val="000000"/>
                </a:solidFill>
                <a:latin typeface="Courier New" panose="02070309020205020404" pitchFamily="49" charset="0"/>
              </a:rPr>
              <a:t>zeros</a:t>
            </a:r>
            <a:r>
              <a:rPr lang="it-IT" sz="1200" b="0" i="0" u="none" strike="noStrike" baseline="0">
                <a:solidFill>
                  <a:srgbClr val="000000"/>
                </a:solidFill>
                <a:latin typeface="Courier New" panose="02070309020205020404" pitchFamily="49" charset="0"/>
              </a:rPr>
              <a:t>(n,1);</a:t>
            </a:r>
          </a:p>
          <a:p>
            <a:r>
              <a:rPr lang="it-IT" sz="1200" b="0" i="0" u="none" strike="noStrike" baseline="0">
                <a:solidFill>
                  <a:srgbClr val="000000"/>
                </a:solidFill>
                <a:latin typeface="Courier New" panose="02070309020205020404" pitchFamily="49" charset="0"/>
              </a:rPr>
              <a:t> </a:t>
            </a:r>
          </a:p>
          <a:p>
            <a:r>
              <a:rPr lang="it-IT" sz="1200" b="0" i="0" u="none" strike="noStrike" baseline="0">
                <a:solidFill>
                  <a:srgbClr val="028009"/>
                </a:solidFill>
                <a:latin typeface="Courier New" panose="02070309020205020404" pitchFamily="49" charset="0"/>
              </a:rPr>
              <a:t>%Discesa del gradiente per il modello di regressione logistica</a:t>
            </a:r>
          </a:p>
          <a:p>
            <a:r>
              <a:rPr lang="it-IT" sz="1200" b="0" i="0" u="none" strike="noStrike" baseline="0">
                <a:solidFill>
                  <a:srgbClr val="028009"/>
                </a:solidFill>
                <a:latin typeface="Courier New" panose="02070309020205020404" pitchFamily="49" charset="0"/>
              </a:rPr>
              <a:t>%A ogni iterazione salvo il valore corrente della funzione costo</a:t>
            </a:r>
          </a:p>
          <a:p>
            <a:r>
              <a:rPr lang="it-IT" sz="1200" b="0" i="0" u="none" strike="noStrike" baseline="0">
                <a:solidFill>
                  <a:srgbClr val="0E00FF"/>
                </a:solidFill>
                <a:latin typeface="Courier New" panose="02070309020205020404" pitchFamily="49" charset="0"/>
              </a:rPr>
              <a:t>for</a:t>
            </a:r>
            <a:r>
              <a:rPr lang="it-IT" sz="1200" b="0" i="0" u="none" strike="noStrike" baseline="0">
                <a:solidFill>
                  <a:srgbClr val="000000"/>
                </a:solidFill>
                <a:latin typeface="Courier New" panose="02070309020205020404" pitchFamily="49" charset="0"/>
              </a:rPr>
              <a:t> i = 1:n</a:t>
            </a:r>
          </a:p>
          <a:p>
            <a:r>
              <a:rPr lang="it-IT" sz="1200" b="0" i="0" u="none" strike="noStrike" baseline="0">
                <a:solidFill>
                  <a:srgbClr val="000000"/>
                </a:solidFill>
                <a:latin typeface="Courier New" panose="02070309020205020404" pitchFamily="49" charset="0"/>
              </a:rPr>
              <a:t>    </a:t>
            </a:r>
            <a:r>
              <a:rPr lang="it-IT" sz="1200" b="0" i="0" u="none" strike="noStrike" baseline="0">
                <a:solidFill>
                  <a:srgbClr val="0E00FF"/>
                </a:solidFill>
                <a:latin typeface="Courier New" panose="02070309020205020404" pitchFamily="49" charset="0"/>
              </a:rPr>
              <a:t>for</a:t>
            </a:r>
            <a:r>
              <a:rPr lang="it-IT" sz="1200" b="0" i="0" u="none" strike="noStrike" baseline="0">
                <a:solidFill>
                  <a:srgbClr val="000000"/>
                </a:solidFill>
                <a:latin typeface="Courier New" panose="02070309020205020404" pitchFamily="49" charset="0"/>
              </a:rPr>
              <a:t> j = 1:m</a:t>
            </a:r>
          </a:p>
          <a:p>
            <a:r>
              <a:rPr lang="it-IT" sz="1200" b="0" i="0" u="none" strike="noStrike" baseline="0">
                <a:solidFill>
                  <a:srgbClr val="000000"/>
                </a:solidFill>
                <a:latin typeface="Courier New" panose="02070309020205020404" pitchFamily="49" charset="0"/>
              </a:rPr>
              <a:t>        theta(j) = theta(j) - </a:t>
            </a:r>
            <a:r>
              <a:rPr lang="it-IT" sz="1200" b="0" i="0" u="none" strike="noStrike" baseline="0" err="1">
                <a:solidFill>
                  <a:srgbClr val="000000"/>
                </a:solidFill>
                <a:latin typeface="Courier New" panose="02070309020205020404" pitchFamily="49" charset="0"/>
              </a:rPr>
              <a:t>lr</a:t>
            </a:r>
            <a:r>
              <a:rPr lang="it-IT" sz="1200" b="0" i="0" u="none" strike="noStrike" baseline="0">
                <a:solidFill>
                  <a:srgbClr val="000000"/>
                </a:solidFill>
                <a:latin typeface="Courier New" panose="02070309020205020404" pitchFamily="49" charset="0"/>
              </a:rPr>
              <a:t> .* (h(</a:t>
            </a:r>
            <a:r>
              <a:rPr lang="it-IT" sz="1200" b="0" i="0" u="none" strike="noStrike" baseline="0" err="1">
                <a:solidFill>
                  <a:srgbClr val="000000"/>
                </a:solidFill>
                <a:latin typeface="Courier New" panose="02070309020205020404" pitchFamily="49" charset="0"/>
              </a:rPr>
              <a:t>x,theta</a:t>
            </a:r>
            <a:r>
              <a:rPr lang="it-IT" sz="1200" b="0" i="0" u="none" strike="noStrike" baseline="0">
                <a:solidFill>
                  <a:srgbClr val="000000"/>
                </a:solidFill>
                <a:latin typeface="Courier New" panose="02070309020205020404" pitchFamily="49" charset="0"/>
              </a:rPr>
              <a:t>) -y)' *x(:,j);</a:t>
            </a:r>
          </a:p>
          <a:p>
            <a:r>
              <a:rPr lang="it-IT" sz="1200" b="0" i="0" u="none" strike="noStrike" baseline="0">
                <a:solidFill>
                  <a:srgbClr val="000000"/>
                </a:solidFill>
                <a:latin typeface="Courier New" panose="02070309020205020404" pitchFamily="49" charset="0"/>
              </a:rPr>
              <a:t>    </a:t>
            </a:r>
            <a:r>
              <a:rPr lang="it-IT" sz="1200" b="0" i="0" u="none" strike="noStrike" baseline="0">
                <a:solidFill>
                  <a:srgbClr val="0E00FF"/>
                </a:solidFill>
                <a:latin typeface="Courier New" panose="02070309020205020404" pitchFamily="49" charset="0"/>
              </a:rPr>
              <a:t>end</a:t>
            </a:r>
          </a:p>
          <a:p>
            <a:r>
              <a:rPr lang="en-US" sz="1200" b="0" i="0" u="none" strike="noStrike" baseline="0">
                <a:solidFill>
                  <a:srgbClr val="000000"/>
                </a:solidFill>
                <a:latin typeface="Courier New" panose="02070309020205020404" pitchFamily="49" charset="0"/>
              </a:rPr>
              <a:t>    hist(</a:t>
            </a:r>
            <a:r>
              <a:rPr lang="en-US" sz="1200" b="0" i="0" u="none" strike="noStrike" baseline="0" err="1">
                <a:solidFill>
                  <a:srgbClr val="000000"/>
                </a:solidFill>
                <a:latin typeface="Courier New" panose="02070309020205020404" pitchFamily="49" charset="0"/>
              </a:rPr>
              <a:t>i</a:t>
            </a:r>
            <a:r>
              <a:rPr lang="en-US" sz="1200" b="0" i="0" u="none" strike="noStrike" baseline="0">
                <a:solidFill>
                  <a:srgbClr val="000000"/>
                </a:solidFill>
                <a:latin typeface="Courier New" panose="02070309020205020404" pitchFamily="49" charset="0"/>
              </a:rPr>
              <a:t>) = cost(</a:t>
            </a:r>
            <a:r>
              <a:rPr lang="en-US" sz="1200" b="0" i="0" u="none" strike="noStrike" baseline="0" err="1">
                <a:solidFill>
                  <a:srgbClr val="000000"/>
                </a:solidFill>
                <a:latin typeface="Courier New" panose="02070309020205020404" pitchFamily="49" charset="0"/>
              </a:rPr>
              <a:t>theta,x,y</a:t>
            </a:r>
            <a:r>
              <a:rPr lang="en-US" sz="1200" b="0" i="0" u="none" strike="noStrike" baseline="0">
                <a:solidFill>
                  <a:srgbClr val="000000"/>
                </a:solidFill>
                <a:latin typeface="Courier New" panose="02070309020205020404" pitchFamily="49" charset="0"/>
              </a:rPr>
              <a:t>);</a:t>
            </a:r>
          </a:p>
          <a:p>
            <a:r>
              <a:rPr lang="it-IT" sz="1200" b="0" i="0" u="none" strike="noStrike" baseline="0">
                <a:solidFill>
                  <a:srgbClr val="0E00FF"/>
                </a:solidFill>
                <a:latin typeface="Courier New" panose="02070309020205020404" pitchFamily="49" charset="0"/>
              </a:rPr>
              <a:t>end</a:t>
            </a:r>
          </a:p>
          <a:p>
            <a:r>
              <a:rPr lang="it-IT" sz="1200">
                <a:solidFill>
                  <a:srgbClr val="0E00FF"/>
                </a:solidFill>
                <a:latin typeface="Courier New"/>
                <a:cs typeface="Courier New"/>
              </a:rPr>
              <a:t>end </a:t>
            </a:r>
            <a:endParaRPr lang="it-IT" sz="1200" b="0" i="0" u="none" strike="noStrike" baseline="0">
              <a:solidFill>
                <a:srgbClr val="0E00FF"/>
              </a:solidFill>
              <a:latin typeface="Courier New" panose="02070309020205020404" pitchFamily="49" charset="0"/>
              <a:cs typeface="Courier New"/>
            </a:endParaRPr>
          </a:p>
        </p:txBody>
      </p:sp>
      <p:sp>
        <p:nvSpPr>
          <p:cNvPr id="11" name="CasellaDiTesto 10">
            <a:extLst>
              <a:ext uri="{FF2B5EF4-FFF2-40B4-BE49-F238E27FC236}">
                <a16:creationId xmlns:a16="http://schemas.microsoft.com/office/drawing/2014/main" id="{73B09216-D42A-2221-155D-C639BEAE1837}"/>
              </a:ext>
            </a:extLst>
          </p:cNvPr>
          <p:cNvSpPr txBox="1"/>
          <p:nvPr/>
        </p:nvSpPr>
        <p:spPr>
          <a:xfrm>
            <a:off x="713118" y="4704849"/>
            <a:ext cx="6094520" cy="646331"/>
          </a:xfrm>
          <a:prstGeom prst="rect">
            <a:avLst/>
          </a:prstGeom>
          <a:noFill/>
          <a:ln>
            <a:solidFill>
              <a:schemeClr val="tx1"/>
            </a:solidFill>
          </a:ln>
        </p:spPr>
        <p:txBody>
          <a:bodyPr wrap="square">
            <a:spAutoFit/>
          </a:bodyPr>
          <a:lstStyle/>
          <a:p>
            <a:r>
              <a:rPr lang="en-US" sz="1200" b="0" i="0" u="none" strike="noStrike" baseline="0">
                <a:solidFill>
                  <a:srgbClr val="0E00FF"/>
                </a:solidFill>
                <a:latin typeface="Courier New" panose="02070309020205020404" pitchFamily="49" charset="0"/>
              </a:rPr>
              <a:t>function</a:t>
            </a:r>
            <a:r>
              <a:rPr lang="en-US" sz="1200" b="0" i="0" u="none" strike="noStrike" baseline="0">
                <a:solidFill>
                  <a:srgbClr val="000000"/>
                </a:solidFill>
                <a:latin typeface="Courier New" panose="02070309020205020404" pitchFamily="49" charset="0"/>
              </a:rPr>
              <a:t> [J] = cost(theta, x, y)</a:t>
            </a:r>
          </a:p>
          <a:p>
            <a:r>
              <a:rPr lang="pt-BR" sz="1200" b="0" i="0" u="none" strike="noStrike" baseline="0">
                <a:solidFill>
                  <a:srgbClr val="000000"/>
                </a:solidFill>
                <a:latin typeface="Courier New" panose="02070309020205020404" pitchFamily="49" charset="0"/>
              </a:rPr>
              <a:t>  J = sum((-y.*log(h(x,theta)))-((1-y).*log(1-h(x,theta)))); </a:t>
            </a:r>
          </a:p>
          <a:p>
            <a:r>
              <a:rPr lang="it-IT" sz="1200" b="0" i="0" u="none" strike="noStrike" baseline="0">
                <a:solidFill>
                  <a:srgbClr val="0E00FF"/>
                </a:solidFill>
                <a:latin typeface="Courier New" panose="02070309020205020404" pitchFamily="49" charset="0"/>
              </a:rPr>
              <a:t>end</a:t>
            </a:r>
          </a:p>
        </p:txBody>
      </p:sp>
      <p:pic>
        <p:nvPicPr>
          <p:cNvPr id="13" name="Immagine 12">
            <a:extLst>
              <a:ext uri="{FF2B5EF4-FFF2-40B4-BE49-F238E27FC236}">
                <a16:creationId xmlns:a16="http://schemas.microsoft.com/office/drawing/2014/main" id="{E5D6E36F-3400-3E79-9357-437A677D5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792" y="1401166"/>
            <a:ext cx="4168115" cy="3126086"/>
          </a:xfrm>
          <a:prstGeom prst="rect">
            <a:avLst/>
          </a:prstGeom>
        </p:spPr>
      </p:pic>
      <p:sp>
        <p:nvSpPr>
          <p:cNvPr id="12" name="TextBox 11">
            <a:extLst>
              <a:ext uri="{FF2B5EF4-FFF2-40B4-BE49-F238E27FC236}">
                <a16:creationId xmlns:a16="http://schemas.microsoft.com/office/drawing/2014/main" id="{99FA4647-7719-3C6E-DDFE-6165DCF3F362}"/>
              </a:ext>
            </a:extLst>
          </p:cNvPr>
          <p:cNvSpPr txBox="1"/>
          <p:nvPr/>
        </p:nvSpPr>
        <p:spPr>
          <a:xfrm>
            <a:off x="8798888" y="2994169"/>
            <a:ext cx="2508019" cy="369332"/>
          </a:xfrm>
          <a:prstGeom prst="rect">
            <a:avLst/>
          </a:prstGeom>
          <a:solidFill>
            <a:schemeClr val="bg1"/>
          </a:solidFill>
          <a:ln>
            <a:solidFill>
              <a:schemeClr val="bg2"/>
            </a:solidFill>
          </a:ln>
        </p:spPr>
        <p:txBody>
          <a:bodyPr wrap="square">
            <a:spAutoFit/>
          </a:bodyPr>
          <a:lstStyle/>
          <a:p>
            <a:pPr marL="285750" indent="-285750">
              <a:buFont typeface="Wingdings" panose="05000000000000000000" pitchFamily="2" charset="2"/>
              <a:buChar char="§"/>
            </a:pPr>
            <a:r>
              <a:rPr lang="it-IT" i="1">
                <a:latin typeface="Arial" panose="020B0604020202020204" pitchFamily="34" charset="0"/>
                <a:cs typeface="Arial" panose="020B0604020202020204" pitchFamily="34" charset="0"/>
              </a:rPr>
              <a:t>Loss </a:t>
            </a:r>
            <a:r>
              <a:rPr lang="it-IT" i="1" err="1">
                <a:latin typeface="Arial" panose="020B0604020202020204" pitchFamily="34" charset="0"/>
                <a:cs typeface="Arial" panose="020B0604020202020204" pitchFamily="34" charset="0"/>
              </a:rPr>
              <a:t>Function</a:t>
            </a:r>
            <a:endParaRPr lang="it-IT" i="1">
              <a:latin typeface="Arial" panose="020B0604020202020204" pitchFamily="34" charset="0"/>
              <a:cs typeface="Arial" panose="020B0604020202020204" pitchFamily="34" charset="0"/>
            </a:endParaRPr>
          </a:p>
        </p:txBody>
      </p:sp>
      <p:sp>
        <p:nvSpPr>
          <p:cNvPr id="14" name="CasellaDiTesto 13">
            <a:extLst>
              <a:ext uri="{FF2B5EF4-FFF2-40B4-BE49-F238E27FC236}">
                <a16:creationId xmlns:a16="http://schemas.microsoft.com/office/drawing/2014/main" id="{F2916AED-8FD6-A00F-C9D3-EE06420444E7}"/>
              </a:ext>
            </a:extLst>
          </p:cNvPr>
          <p:cNvSpPr txBox="1"/>
          <p:nvPr/>
        </p:nvSpPr>
        <p:spPr>
          <a:xfrm>
            <a:off x="7477820" y="4545048"/>
            <a:ext cx="3695661" cy="1200329"/>
          </a:xfrm>
          <a:prstGeom prst="rect">
            <a:avLst/>
          </a:prstGeom>
          <a:noFill/>
        </p:spPr>
        <p:txBody>
          <a:bodyPr wrap="square">
            <a:spAutoFit/>
          </a:bodyPr>
          <a:lstStyle/>
          <a:p>
            <a:pPr algn="just"/>
            <a:r>
              <a:rPr lang="it-IT" dirty="0">
                <a:latin typeface="Arial" panose="020B0604020202020204" pitchFamily="34" charset="0"/>
                <a:cs typeface="Arial" panose="020B0604020202020204" pitchFamily="34" charset="0"/>
              </a:rPr>
              <a:t>La funzione che indica la distanza tra i dati predetti dal modello e quelli attesi al variare del numero di iterazioni. </a:t>
            </a:r>
          </a:p>
        </p:txBody>
      </p:sp>
      <p:sp>
        <p:nvSpPr>
          <p:cNvPr id="15" name="CasellaDiTesto 14">
            <a:extLst>
              <a:ext uri="{FF2B5EF4-FFF2-40B4-BE49-F238E27FC236}">
                <a16:creationId xmlns:a16="http://schemas.microsoft.com/office/drawing/2014/main" id="{985DACA0-2BE3-5EEA-963E-F63C441E6CF3}"/>
              </a:ext>
            </a:extLst>
          </p:cNvPr>
          <p:cNvSpPr txBox="1"/>
          <p:nvPr/>
        </p:nvSpPr>
        <p:spPr>
          <a:xfrm>
            <a:off x="713118" y="5528739"/>
            <a:ext cx="6094520" cy="646331"/>
          </a:xfrm>
          <a:prstGeom prst="rect">
            <a:avLst/>
          </a:prstGeom>
          <a:noFill/>
          <a:ln>
            <a:solidFill>
              <a:schemeClr val="tx1"/>
            </a:solidFill>
          </a:ln>
        </p:spPr>
        <p:txBody>
          <a:bodyPr wrap="square">
            <a:spAutoFit/>
          </a:bodyPr>
          <a:lstStyle/>
          <a:p>
            <a:r>
              <a:rPr lang="it-IT" sz="1200" err="1">
                <a:solidFill>
                  <a:srgbClr val="0E00FF"/>
                </a:solidFill>
                <a:latin typeface="Courier New" panose="02070309020205020404" pitchFamily="49" charset="0"/>
                <a:cs typeface="Courier New" panose="02070309020205020404" pitchFamily="49" charset="0"/>
              </a:rPr>
              <a:t>function</a:t>
            </a:r>
            <a:r>
              <a:rPr lang="it-IT" sz="1200">
                <a:latin typeface="Courier New" panose="02070309020205020404" pitchFamily="49" charset="0"/>
                <a:cs typeface="Courier New" panose="02070309020205020404" pitchFamily="49" charset="0"/>
              </a:rPr>
              <a:t> [h] = h(</a:t>
            </a:r>
            <a:r>
              <a:rPr lang="it-IT" sz="1200" err="1">
                <a:latin typeface="Courier New" panose="02070309020205020404" pitchFamily="49" charset="0"/>
                <a:cs typeface="Courier New" panose="02070309020205020404" pitchFamily="49" charset="0"/>
              </a:rPr>
              <a:t>x,theta</a:t>
            </a:r>
            <a:r>
              <a:rPr lang="it-IT" sz="1200">
                <a:latin typeface="Courier New" panose="02070309020205020404" pitchFamily="49" charset="0"/>
                <a:cs typeface="Courier New" panose="02070309020205020404" pitchFamily="49" charset="0"/>
              </a:rPr>
              <a:t>)</a:t>
            </a:r>
          </a:p>
          <a:p>
            <a:r>
              <a:rPr lang="it-IT" sz="1200">
                <a:latin typeface="Courier New" panose="02070309020205020404" pitchFamily="49" charset="0"/>
                <a:cs typeface="Courier New" panose="02070309020205020404" pitchFamily="49" charset="0"/>
              </a:rPr>
              <a:t>  h = </a:t>
            </a:r>
            <a:r>
              <a:rPr lang="it-IT" sz="1200" err="1">
                <a:latin typeface="Courier New" panose="02070309020205020404" pitchFamily="49" charset="0"/>
                <a:cs typeface="Courier New" panose="02070309020205020404" pitchFamily="49" charset="0"/>
              </a:rPr>
              <a:t>sigmoid</a:t>
            </a:r>
            <a:r>
              <a:rPr lang="it-IT" sz="1200">
                <a:latin typeface="Courier New" panose="02070309020205020404" pitchFamily="49" charset="0"/>
                <a:cs typeface="Courier New" panose="02070309020205020404" pitchFamily="49" charset="0"/>
              </a:rPr>
              <a:t>(x * theta);</a:t>
            </a:r>
          </a:p>
          <a:p>
            <a:r>
              <a:rPr lang="it-IT" sz="1200">
                <a:solidFill>
                  <a:srgbClr val="0E00FF"/>
                </a:solidFill>
                <a:latin typeface="Courier New" panose="02070309020205020404" pitchFamily="49" charset="0"/>
                <a:cs typeface="Courier New" panose="02070309020205020404" pitchFamily="49" charset="0"/>
              </a:rPr>
              <a:t>end</a:t>
            </a:r>
            <a:endParaRPr lang="it-IT" sz="12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2831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7F8BDDFE-CCA6-B195-01CE-22E16884E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286" y="2597999"/>
            <a:ext cx="4654478" cy="3490856"/>
          </a:xfrm>
          <a:prstGeom prst="rect">
            <a:avLst/>
          </a:prstGeom>
        </p:spPr>
      </p:pic>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Si valutano le prestazioni in termini di </a:t>
            </a:r>
            <a:r>
              <a:rPr lang="it-IT" b="1" dirty="0" err="1">
                <a:latin typeface="Arial" panose="020B0604020202020204" pitchFamily="34" charset="0"/>
                <a:cs typeface="Arial" panose="020B0604020202020204" pitchFamily="34" charset="0"/>
              </a:rPr>
              <a:t>accuracy</a:t>
            </a:r>
            <a:r>
              <a:rPr lang="it-IT" dirty="0">
                <a:latin typeface="Arial" panose="020B0604020202020204" pitchFamily="34" charset="0"/>
                <a:cs typeface="Arial" panose="020B0604020202020204" pitchFamily="34" charset="0"/>
              </a:rPr>
              <a:t> e delle altre metriche derivanti dalla matrice di confusione.</a:t>
            </a: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Valutazione delle prestazioni del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(6/11)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1" name="CasellaDiTesto 10">
            <a:extLst>
              <a:ext uri="{FF2B5EF4-FFF2-40B4-BE49-F238E27FC236}">
                <a16:creationId xmlns:a16="http://schemas.microsoft.com/office/drawing/2014/main" id="{2F9EA164-11D4-015C-91BA-D1EE047CFE4A}"/>
              </a:ext>
            </a:extLst>
          </p:cNvPr>
          <p:cNvSpPr txBox="1"/>
          <p:nvPr/>
        </p:nvSpPr>
        <p:spPr>
          <a:xfrm>
            <a:off x="615460" y="2884052"/>
            <a:ext cx="6903926" cy="1569660"/>
          </a:xfrm>
          <a:prstGeom prst="rect">
            <a:avLst/>
          </a:prstGeom>
          <a:noFill/>
        </p:spPr>
        <p:txBody>
          <a:bodyPr wrap="square">
            <a:spAutoFit/>
          </a:bodyPr>
          <a:lstStyle/>
          <a:p>
            <a:r>
              <a:rPr lang="it-IT" sz="1200" b="0" i="0" u="none" strike="noStrike" baseline="0">
                <a:solidFill>
                  <a:srgbClr val="028009"/>
                </a:solidFill>
                <a:latin typeface="Courier New" panose="02070309020205020404" pitchFamily="49" charset="0"/>
              </a:rPr>
              <a:t>%Valuto le prestazioni del modello sul test set in termini di </a:t>
            </a:r>
            <a:r>
              <a:rPr lang="it-IT" sz="1200" b="0" i="0" u="none" strike="noStrike" baseline="0" err="1">
                <a:solidFill>
                  <a:srgbClr val="028009"/>
                </a:solidFill>
                <a:latin typeface="Courier New" panose="02070309020205020404" pitchFamily="49" charset="0"/>
              </a:rPr>
              <a:t>accuracy</a:t>
            </a:r>
            <a:endParaRPr lang="it-IT" sz="1200" b="0" i="0" u="none" strike="noStrike" baseline="0">
              <a:solidFill>
                <a:srgbClr val="028009"/>
              </a:solidFill>
              <a:latin typeface="Courier New" panose="02070309020205020404" pitchFamily="49" charset="0"/>
            </a:endParaRPr>
          </a:p>
          <a:p>
            <a:r>
              <a:rPr lang="en-US" sz="1200" b="0" i="0" u="none" strike="noStrike" baseline="0">
                <a:solidFill>
                  <a:srgbClr val="000000"/>
                </a:solidFill>
                <a:latin typeface="Courier New" panose="02070309020205020404" pitchFamily="49" charset="0"/>
              </a:rPr>
              <a:t>p = predict(</a:t>
            </a:r>
            <a:r>
              <a:rPr lang="en-US" sz="1200" b="0" i="0" u="none" strike="noStrike" baseline="0" err="1">
                <a:solidFill>
                  <a:srgbClr val="000000"/>
                </a:solidFill>
                <a:latin typeface="Courier New" panose="02070309020205020404" pitchFamily="49" charset="0"/>
              </a:rPr>
              <a:t>theta,x_test</a:t>
            </a:r>
            <a:r>
              <a:rPr lang="en-US" sz="1200" b="0" i="0" u="none" strike="noStrike" baseline="0">
                <a:solidFill>
                  <a:srgbClr val="000000"/>
                </a:solidFill>
                <a:latin typeface="Courier New" panose="02070309020205020404" pitchFamily="49" charset="0"/>
              </a:rPr>
              <a:t>);</a:t>
            </a:r>
          </a:p>
          <a:p>
            <a:r>
              <a:rPr lang="en-US" sz="1200" b="0" i="0" u="none" strike="noStrike" baseline="0">
                <a:solidFill>
                  <a:srgbClr val="000000"/>
                </a:solidFill>
                <a:latin typeface="Courier New" panose="02070309020205020404" pitchFamily="49" charset="0"/>
              </a:rPr>
              <a:t>accuracy = sum(p == </a:t>
            </a:r>
            <a:r>
              <a:rPr lang="en-US" sz="1200" b="0" i="0" u="none" strike="noStrike" baseline="0" err="1">
                <a:solidFill>
                  <a:srgbClr val="000000"/>
                </a:solidFill>
                <a:latin typeface="Courier New" panose="02070309020205020404" pitchFamily="49" charset="0"/>
              </a:rPr>
              <a:t>y_test</a:t>
            </a:r>
            <a:r>
              <a:rPr lang="en-US" sz="1200" b="0" i="0" u="none" strike="noStrike" baseline="0">
                <a:solidFill>
                  <a:srgbClr val="000000"/>
                </a:solidFill>
                <a:latin typeface="Courier New" panose="02070309020205020404" pitchFamily="49" charset="0"/>
              </a:rPr>
              <a:t>)/length(</a:t>
            </a:r>
            <a:r>
              <a:rPr lang="en-US" sz="1200" b="0" i="0" u="none" strike="noStrike" baseline="0" err="1">
                <a:solidFill>
                  <a:srgbClr val="000000"/>
                </a:solidFill>
                <a:latin typeface="Courier New" panose="02070309020205020404" pitchFamily="49" charset="0"/>
              </a:rPr>
              <a:t>x_test</a:t>
            </a:r>
            <a:r>
              <a:rPr lang="en-US" sz="1200" b="0" i="0" u="none" strike="noStrike" baseline="0">
                <a:solidFill>
                  <a:srgbClr val="000000"/>
                </a:solidFill>
                <a:latin typeface="Courier New" panose="02070309020205020404" pitchFamily="49" charset="0"/>
              </a:rPr>
              <a:t>);</a:t>
            </a:r>
          </a:p>
          <a:p>
            <a:r>
              <a:rPr lang="it-IT" sz="1200" b="0" i="0" u="none" strike="noStrike" baseline="0">
                <a:solidFill>
                  <a:srgbClr val="000000"/>
                </a:solidFill>
                <a:latin typeface="Courier New" panose="02070309020205020404" pitchFamily="49" charset="0"/>
              </a:rPr>
              <a:t> </a:t>
            </a:r>
          </a:p>
          <a:p>
            <a:r>
              <a:rPr lang="it-IT" sz="1200" b="0" i="0" u="none" strike="noStrike" baseline="0">
                <a:solidFill>
                  <a:srgbClr val="028009"/>
                </a:solidFill>
                <a:latin typeface="Courier New" panose="02070309020205020404" pitchFamily="49" charset="0"/>
              </a:rPr>
              <a:t>%Matrice di confusione</a:t>
            </a:r>
          </a:p>
          <a:p>
            <a:r>
              <a:rPr lang="fr-FR" sz="1200" b="0" i="0" u="none" strike="noStrike" baseline="0" err="1">
                <a:solidFill>
                  <a:srgbClr val="000000"/>
                </a:solidFill>
                <a:latin typeface="Courier New" panose="02070309020205020404" pitchFamily="49" charset="0"/>
              </a:rPr>
              <a:t>conf_matrix</a:t>
            </a:r>
            <a:r>
              <a:rPr lang="fr-FR" sz="1200" b="0" i="0" u="none" strike="noStrike" baseline="0">
                <a:solidFill>
                  <a:srgbClr val="000000"/>
                </a:solidFill>
                <a:latin typeface="Courier New" panose="02070309020205020404" pitchFamily="49" charset="0"/>
              </a:rPr>
              <a:t> = </a:t>
            </a:r>
            <a:r>
              <a:rPr lang="fr-FR" sz="1200" b="0" i="0" u="none" strike="noStrike" baseline="0" err="1">
                <a:solidFill>
                  <a:srgbClr val="000000"/>
                </a:solidFill>
                <a:latin typeface="Courier New" panose="02070309020205020404" pitchFamily="49" charset="0"/>
              </a:rPr>
              <a:t>confusionmat</a:t>
            </a:r>
            <a:r>
              <a:rPr lang="fr-FR" sz="1200" b="0" i="0" u="none" strike="noStrike" baseline="0">
                <a:solidFill>
                  <a:srgbClr val="000000"/>
                </a:solidFill>
                <a:latin typeface="Courier New" panose="02070309020205020404" pitchFamily="49" charset="0"/>
              </a:rPr>
              <a:t>(</a:t>
            </a:r>
            <a:r>
              <a:rPr lang="fr-FR" sz="1200" b="0" i="0" u="none" strike="noStrike" baseline="0" err="1">
                <a:solidFill>
                  <a:srgbClr val="000000"/>
                </a:solidFill>
                <a:latin typeface="Courier New" panose="02070309020205020404" pitchFamily="49" charset="0"/>
              </a:rPr>
              <a:t>y_test,double</a:t>
            </a:r>
            <a:r>
              <a:rPr lang="fr-FR" sz="1200" b="0" i="0" u="none" strike="noStrike" baseline="0">
                <a:solidFill>
                  <a:srgbClr val="000000"/>
                </a:solidFill>
                <a:latin typeface="Courier New" panose="02070309020205020404" pitchFamily="49" charset="0"/>
              </a:rPr>
              <a:t>(p));</a:t>
            </a:r>
            <a:endParaRPr lang="it-IT" sz="1200" b="0" i="0" u="none" strike="noStrike" baseline="0">
              <a:solidFill>
                <a:srgbClr val="000000"/>
              </a:solidFill>
              <a:latin typeface="Courier New" panose="02070309020205020404" pitchFamily="49" charset="0"/>
            </a:endParaRPr>
          </a:p>
          <a:p>
            <a:r>
              <a:rPr lang="it-IT" sz="1200" b="0" i="0" u="none" strike="noStrike" baseline="0" err="1">
                <a:solidFill>
                  <a:srgbClr val="000000"/>
                </a:solidFill>
                <a:latin typeface="Courier New" panose="02070309020205020404" pitchFamily="49" charset="0"/>
              </a:rPr>
              <a:t>confusionchart</a:t>
            </a:r>
            <a:r>
              <a:rPr lang="it-IT" sz="1200" b="0" i="0" u="none" strike="noStrike" baseline="0">
                <a:solidFill>
                  <a:srgbClr val="000000"/>
                </a:solidFill>
                <a:latin typeface="Courier New" panose="02070309020205020404" pitchFamily="49" charset="0"/>
              </a:rPr>
              <a:t>(</a:t>
            </a:r>
            <a:r>
              <a:rPr lang="it-IT" sz="1200" b="0" i="0" u="none" strike="noStrike" baseline="0" err="1">
                <a:solidFill>
                  <a:srgbClr val="000000"/>
                </a:solidFill>
                <a:latin typeface="Courier New" panose="02070309020205020404" pitchFamily="49" charset="0"/>
              </a:rPr>
              <a:t>y_test,double</a:t>
            </a:r>
            <a:r>
              <a:rPr lang="it-IT" sz="1200" b="0" i="0" u="none" strike="noStrike" baseline="0">
                <a:solidFill>
                  <a:srgbClr val="000000"/>
                </a:solidFill>
                <a:latin typeface="Courier New" panose="02070309020205020404" pitchFamily="49" charset="0"/>
              </a:rPr>
              <a:t>(p)); </a:t>
            </a:r>
            <a:r>
              <a:rPr lang="it-IT" sz="1200" b="0" i="0" u="none" strike="noStrike" baseline="0">
                <a:solidFill>
                  <a:srgbClr val="028009"/>
                </a:solidFill>
                <a:latin typeface="Courier New" panose="02070309020205020404" pitchFamily="49" charset="0"/>
              </a:rPr>
              <a:t>%stampa della matrice di confusione</a:t>
            </a:r>
          </a:p>
          <a:p>
            <a:endParaRPr lang="it-IT" sz="1200" b="0" i="0" u="none" strike="noStrike" baseline="0">
              <a:solidFill>
                <a:srgbClr val="000000"/>
              </a:solidFill>
              <a:latin typeface="Courier New" panose="02070309020205020404" pitchFamily="49" charset="0"/>
            </a:endParaRPr>
          </a:p>
        </p:txBody>
      </p:sp>
      <p:sp>
        <p:nvSpPr>
          <p:cNvPr id="15" name="CasellaDiTesto 14">
            <a:extLst>
              <a:ext uri="{FF2B5EF4-FFF2-40B4-BE49-F238E27FC236}">
                <a16:creationId xmlns:a16="http://schemas.microsoft.com/office/drawing/2014/main" id="{C9E2E1CF-CCD1-39CE-19B1-E60651905201}"/>
              </a:ext>
            </a:extLst>
          </p:cNvPr>
          <p:cNvSpPr txBox="1"/>
          <p:nvPr/>
        </p:nvSpPr>
        <p:spPr>
          <a:xfrm>
            <a:off x="615460" y="4526782"/>
            <a:ext cx="3655711" cy="830997"/>
          </a:xfrm>
          <a:prstGeom prst="rect">
            <a:avLst/>
          </a:prstGeom>
          <a:noFill/>
          <a:ln>
            <a:solidFill>
              <a:schemeClr val="tx1"/>
            </a:solidFill>
          </a:ln>
        </p:spPr>
        <p:txBody>
          <a:bodyPr wrap="square">
            <a:spAutoFit/>
          </a:bodyPr>
          <a:lstStyle/>
          <a:p>
            <a:r>
              <a:rPr lang="it-IT" sz="1200" b="1" err="1">
                <a:latin typeface="Courier New" panose="02070309020205020404" pitchFamily="49" charset="0"/>
                <a:cs typeface="Courier New" panose="02070309020205020404" pitchFamily="49" charset="0"/>
              </a:rPr>
              <a:t>Accuracy</a:t>
            </a:r>
            <a:r>
              <a:rPr lang="it-IT" sz="1200">
                <a:latin typeface="Courier New" panose="02070309020205020404" pitchFamily="49" charset="0"/>
                <a:cs typeface="Courier New" panose="02070309020205020404" pitchFamily="49" charset="0"/>
              </a:rPr>
              <a:t>:    0.9724</a:t>
            </a:r>
          </a:p>
          <a:p>
            <a:endParaRPr lang="it-IT" sz="1200" b="1">
              <a:latin typeface="Courier New" panose="02070309020205020404" pitchFamily="49" charset="0"/>
              <a:cs typeface="Courier New" panose="02070309020205020404" pitchFamily="49" charset="0"/>
            </a:endParaRPr>
          </a:p>
          <a:p>
            <a:r>
              <a:rPr lang="it-IT" sz="1200" b="1">
                <a:latin typeface="Courier New" panose="02070309020205020404" pitchFamily="49" charset="0"/>
                <a:cs typeface="Courier New" panose="02070309020205020404" pitchFamily="49" charset="0"/>
              </a:rPr>
              <a:t>Matrice</a:t>
            </a:r>
            <a:r>
              <a:rPr lang="it-IT" sz="1200">
                <a:latin typeface="Courier New" panose="02070309020205020404" pitchFamily="49" charset="0"/>
                <a:cs typeface="Courier New" panose="02070309020205020404" pitchFamily="49" charset="0"/>
              </a:rPr>
              <a:t> </a:t>
            </a:r>
            <a:r>
              <a:rPr lang="it-IT" sz="1200" b="1">
                <a:latin typeface="Courier New" panose="02070309020205020404" pitchFamily="49" charset="0"/>
                <a:cs typeface="Courier New" panose="02070309020205020404" pitchFamily="49" charset="0"/>
              </a:rPr>
              <a:t>di confusione</a:t>
            </a:r>
            <a:r>
              <a:rPr lang="it-IT" sz="1200">
                <a:latin typeface="Courier New" panose="02070309020205020404" pitchFamily="49" charset="0"/>
                <a:cs typeface="Courier New" panose="02070309020205020404" pitchFamily="49" charset="0"/>
              </a:rPr>
              <a:t>:   187    23     </a:t>
            </a:r>
          </a:p>
          <a:p>
            <a:r>
              <a:rPr lang="it-IT" sz="1200">
                <a:latin typeface="Courier New" panose="02070309020205020404" pitchFamily="49" charset="0"/>
                <a:cs typeface="Courier New" panose="02070309020205020404" pitchFamily="49" charset="0"/>
              </a:rPr>
              <a:t>		     7      870</a:t>
            </a:r>
          </a:p>
        </p:txBody>
      </p:sp>
      <p:sp>
        <p:nvSpPr>
          <p:cNvPr id="10" name="Rectangle 9">
            <a:extLst>
              <a:ext uri="{FF2B5EF4-FFF2-40B4-BE49-F238E27FC236}">
                <a16:creationId xmlns:a16="http://schemas.microsoft.com/office/drawing/2014/main" id="{0FC9E4B9-4380-EE8C-AB4D-19D260A14603}"/>
              </a:ext>
            </a:extLst>
          </p:cNvPr>
          <p:cNvSpPr/>
          <p:nvPr/>
        </p:nvSpPr>
        <p:spPr>
          <a:xfrm>
            <a:off x="615459" y="2812499"/>
            <a:ext cx="6673861" cy="1519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20635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3970318"/>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Dalla Matrice di Confusione i valori sono i seguenti: </a:t>
            </a:r>
          </a:p>
          <a:p>
            <a:pPr algn="just"/>
            <a:r>
              <a:rPr lang="it-IT" dirty="0">
                <a:latin typeface="Arial" panose="020B0604020202020204" pitchFamily="34" charset="0"/>
                <a:cs typeface="Arial" panose="020B0604020202020204" pitchFamily="34" charset="0"/>
              </a:rPr>
              <a:t> </a:t>
            </a:r>
          </a:p>
          <a:p>
            <a:pPr marL="285750" indent="-285750" algn="just">
              <a:buFont typeface="Wingdings" panose="05000000000000000000" pitchFamily="2" charset="2"/>
              <a:buChar char="§"/>
            </a:pPr>
            <a:r>
              <a:rPr lang="it-IT" b="1" i="0" dirty="0">
                <a:effectLst/>
                <a:latin typeface="Arial" panose="020B0604020202020204" pitchFamily="34" charset="0"/>
              </a:rPr>
              <a:t>Vero positivo (TP) </a:t>
            </a:r>
            <a:r>
              <a:rPr lang="it-IT" b="0" i="0" dirty="0">
                <a:effectLst/>
                <a:latin typeface="Arial" panose="020B0604020202020204" pitchFamily="34" charset="0"/>
              </a:rPr>
              <a:t>= 870; il che significa che 870 input positivi sono stati classificati</a:t>
            </a:r>
            <a:br>
              <a:rPr lang="it-IT" dirty="0"/>
            </a:br>
            <a:r>
              <a:rPr lang="it-IT" b="0" i="0" dirty="0">
                <a:effectLst/>
                <a:latin typeface="Arial" panose="020B0604020202020204" pitchFamily="34" charset="0"/>
              </a:rPr>
              <a:t>correttamente dal modello.</a:t>
            </a:r>
          </a:p>
          <a:p>
            <a:pPr marL="285750" indent="-285750" algn="just">
              <a:buFont typeface="Wingdings" panose="05000000000000000000" pitchFamily="2" charset="2"/>
              <a:buChar char="§"/>
            </a:pPr>
            <a:r>
              <a:rPr lang="it-IT" b="1" i="0" dirty="0">
                <a:effectLst/>
                <a:latin typeface="Arial" panose="020B0604020202020204" pitchFamily="34" charset="0"/>
              </a:rPr>
              <a:t>Vero negativo (TN) </a:t>
            </a:r>
            <a:r>
              <a:rPr lang="it-IT" b="0" i="0" dirty="0">
                <a:effectLst/>
                <a:latin typeface="Arial" panose="020B0604020202020204" pitchFamily="34" charset="0"/>
              </a:rPr>
              <a:t>= 187; il che significa che 187 input negativi sono stati classi-</a:t>
            </a:r>
            <a:br>
              <a:rPr lang="it-IT" dirty="0"/>
            </a:br>
            <a:r>
              <a:rPr lang="it-IT" b="0" i="0" dirty="0">
                <a:effectLst/>
                <a:latin typeface="Arial" panose="020B0604020202020204" pitchFamily="34" charset="0"/>
              </a:rPr>
              <a:t>ficati correttamente dal modello</a:t>
            </a:r>
          </a:p>
          <a:p>
            <a:pPr marL="285750" indent="-285750" algn="just">
              <a:buFont typeface="Wingdings" panose="05000000000000000000" pitchFamily="2" charset="2"/>
              <a:buChar char="§"/>
            </a:pPr>
            <a:r>
              <a:rPr lang="it-IT" b="1" i="0" dirty="0">
                <a:effectLst/>
                <a:latin typeface="Arial" panose="020B0604020202020204" pitchFamily="34" charset="0"/>
              </a:rPr>
              <a:t>Falso positivo (FP)</a:t>
            </a:r>
            <a:r>
              <a:rPr lang="it-IT" b="0" i="0" dirty="0">
                <a:effectLst/>
                <a:latin typeface="Arial" panose="020B0604020202020204" pitchFamily="34" charset="0"/>
              </a:rPr>
              <a:t> = 23; il che significa che 23 input negativi sono stati erronea-</a:t>
            </a:r>
            <a:br>
              <a:rPr lang="it-IT" dirty="0"/>
            </a:br>
            <a:r>
              <a:rPr lang="it-IT" b="0" i="0" dirty="0">
                <a:effectLst/>
                <a:latin typeface="Arial" panose="020B0604020202020204" pitchFamily="34" charset="0"/>
              </a:rPr>
              <a:t>mente classificati come appartenenti alla classe positiva dal modello</a:t>
            </a:r>
          </a:p>
          <a:p>
            <a:pPr marL="285750" indent="-285750" algn="just">
              <a:buFont typeface="Wingdings" panose="05000000000000000000" pitchFamily="2" charset="2"/>
              <a:buChar char="§"/>
            </a:pPr>
            <a:r>
              <a:rPr lang="it-IT" b="1" i="0" dirty="0">
                <a:effectLst/>
                <a:latin typeface="Arial" panose="020B0604020202020204" pitchFamily="34" charset="0"/>
              </a:rPr>
              <a:t>Falso negativo (FN) </a:t>
            </a:r>
            <a:r>
              <a:rPr lang="it-IT" b="0" i="0" dirty="0">
                <a:effectLst/>
                <a:latin typeface="Arial" panose="020B0604020202020204" pitchFamily="34" charset="0"/>
              </a:rPr>
              <a:t>= 7; il che significa che 7 input positivi sono stati erroneamente</a:t>
            </a:r>
            <a:br>
              <a:rPr lang="it-IT" dirty="0"/>
            </a:br>
            <a:r>
              <a:rPr lang="it-IT" b="0" i="0" dirty="0">
                <a:effectLst/>
                <a:latin typeface="Arial" panose="020B0604020202020204" pitchFamily="34" charset="0"/>
              </a:rPr>
              <a:t>classificati come appartenenti alla classe negativa dal modello.</a:t>
            </a:r>
            <a:endParaRPr lang="it-IT" dirty="0">
              <a:latin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Sulla base dei risultati ottenuti possiamo affermare che il </a:t>
            </a:r>
            <a:r>
              <a:rPr lang="it-IT" b="1" i="0" dirty="0">
                <a:effectLst/>
                <a:latin typeface="Arial" panose="020B0604020202020204" pitchFamily="34" charset="0"/>
              </a:rPr>
              <a:t>nostro classificatore ha buone</a:t>
            </a:r>
            <a:br>
              <a:rPr lang="it-IT" b="1" dirty="0"/>
            </a:br>
            <a:r>
              <a:rPr lang="it-IT" b="1" i="0" dirty="0">
                <a:effectLst/>
                <a:latin typeface="Arial" panose="020B0604020202020204" pitchFamily="34" charset="0"/>
              </a:rPr>
              <a:t>prestazioni per il set di dati in esame</a:t>
            </a:r>
            <a:r>
              <a:rPr lang="it-IT" b="0" i="0" dirty="0">
                <a:effectLst/>
                <a:latin typeface="Arial" panose="020B0604020202020204" pitchFamily="34" charset="0"/>
              </a:rPr>
              <a:t>, tenendo conto del numero elevato di veri</a:t>
            </a:r>
            <a:br>
              <a:rPr lang="it-IT" dirty="0"/>
            </a:br>
            <a:r>
              <a:rPr lang="it-IT" b="0" i="0" dirty="0">
                <a:effectLst/>
                <a:latin typeface="Arial" panose="020B0604020202020204" pitchFamily="34" charset="0"/>
              </a:rPr>
              <a:t>positivi e veri negativi. </a:t>
            </a:r>
            <a:endParaRPr lang="it-IT"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dirty="0">
                <a:latin typeface="Arial" panose="020B0604020202020204" pitchFamily="34" charset="0"/>
                <a:cs typeface="Arial" panose="020B0604020202020204" pitchFamily="34" charset="0"/>
              </a:rPr>
              <a:t>Valutazione delle prestazioni del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(7/11)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58541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646331"/>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Sarà dunque possibile valutare:</a:t>
            </a:r>
          </a:p>
          <a:p>
            <a:pPr algn="just"/>
            <a:endParaRPr lang="it-IT">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Valutazione delle prestazioni del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(8/11)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CasellaDiTesto 8">
            <a:extLst>
              <a:ext uri="{FF2B5EF4-FFF2-40B4-BE49-F238E27FC236}">
                <a16:creationId xmlns:a16="http://schemas.microsoft.com/office/drawing/2014/main" id="{B6166C28-F94C-376C-28B3-32FAE0775CA5}"/>
              </a:ext>
            </a:extLst>
          </p:cNvPr>
          <p:cNvSpPr txBox="1"/>
          <p:nvPr/>
        </p:nvSpPr>
        <p:spPr>
          <a:xfrm>
            <a:off x="677606" y="2510960"/>
            <a:ext cx="6382868" cy="2662267"/>
          </a:xfrm>
          <a:prstGeom prst="rect">
            <a:avLst/>
          </a:prstGeom>
          <a:noFill/>
          <a:ln>
            <a:solidFill>
              <a:schemeClr val="tx1"/>
            </a:solidFill>
          </a:ln>
        </p:spPr>
        <p:txBody>
          <a:bodyPr wrap="square">
            <a:spAutoFit/>
          </a:bodyPr>
          <a:lstStyle/>
          <a:p>
            <a:r>
              <a:rPr lang="it-IT" sz="1200" b="0" i="0" u="none" strike="noStrike" baseline="0" dirty="0" err="1">
                <a:solidFill>
                  <a:srgbClr val="000000"/>
                </a:solidFill>
                <a:latin typeface="Courier New" panose="02070309020205020404" pitchFamily="49" charset="0"/>
              </a:rPr>
              <a:t>tp</a:t>
            </a:r>
            <a:r>
              <a:rPr lang="it-IT" sz="1200" b="0" i="0" u="none" strike="noStrike" baseline="0" dirty="0">
                <a:solidFill>
                  <a:srgbClr val="000000"/>
                </a:solidFill>
                <a:latin typeface="Courier New" panose="02070309020205020404" pitchFamily="49" charset="0"/>
              </a:rPr>
              <a:t> = </a:t>
            </a:r>
            <a:r>
              <a:rPr lang="it-IT" sz="1200" b="0" i="0" u="none" strike="noStrike" baseline="0" dirty="0" err="1">
                <a:solidFill>
                  <a:srgbClr val="000000"/>
                </a:solidFill>
                <a:latin typeface="Courier New" panose="02070309020205020404" pitchFamily="49" charset="0"/>
              </a:rPr>
              <a:t>conf_matrix</a:t>
            </a:r>
            <a:r>
              <a:rPr lang="it-IT" sz="1200" b="0" i="0" u="none" strike="noStrike" baseline="0" dirty="0">
                <a:solidFill>
                  <a:srgbClr val="000000"/>
                </a:solidFill>
                <a:latin typeface="Courier New" panose="02070309020205020404" pitchFamily="49" charset="0"/>
              </a:rPr>
              <a:t>(2,2);</a:t>
            </a:r>
          </a:p>
          <a:p>
            <a:r>
              <a:rPr lang="it-IT" sz="1200" b="0" i="0" u="none" strike="noStrike" baseline="0" dirty="0" err="1">
                <a:solidFill>
                  <a:srgbClr val="000000"/>
                </a:solidFill>
                <a:latin typeface="Courier New" panose="02070309020205020404" pitchFamily="49" charset="0"/>
              </a:rPr>
              <a:t>fn</a:t>
            </a:r>
            <a:r>
              <a:rPr lang="it-IT" sz="1200" b="0" i="0" u="none" strike="noStrike" baseline="0" dirty="0">
                <a:solidFill>
                  <a:srgbClr val="000000"/>
                </a:solidFill>
                <a:latin typeface="Courier New" panose="02070309020205020404" pitchFamily="49" charset="0"/>
              </a:rPr>
              <a:t> = </a:t>
            </a:r>
            <a:r>
              <a:rPr lang="it-IT" sz="1200" b="0" i="0" u="none" strike="noStrike" baseline="0" dirty="0" err="1">
                <a:solidFill>
                  <a:srgbClr val="000000"/>
                </a:solidFill>
                <a:latin typeface="Courier New" panose="02070309020205020404" pitchFamily="49" charset="0"/>
              </a:rPr>
              <a:t>conf_matrix</a:t>
            </a:r>
            <a:r>
              <a:rPr lang="it-IT" sz="1200" b="0" i="0" u="none" strike="noStrike" baseline="0" dirty="0">
                <a:solidFill>
                  <a:srgbClr val="000000"/>
                </a:solidFill>
                <a:latin typeface="Courier New" panose="02070309020205020404" pitchFamily="49" charset="0"/>
              </a:rPr>
              <a:t>(2,1);</a:t>
            </a:r>
          </a:p>
          <a:p>
            <a:r>
              <a:rPr lang="it-IT" sz="1200" b="0" i="0" u="none" strike="noStrike" baseline="0" dirty="0">
                <a:solidFill>
                  <a:srgbClr val="000000"/>
                </a:solidFill>
                <a:latin typeface="Courier New" panose="02070309020205020404" pitchFamily="49" charset="0"/>
              </a:rPr>
              <a:t>fp = </a:t>
            </a:r>
            <a:r>
              <a:rPr lang="it-IT" sz="1200" b="0" i="0" u="none" strike="noStrike" baseline="0" dirty="0" err="1">
                <a:solidFill>
                  <a:srgbClr val="000000"/>
                </a:solidFill>
                <a:latin typeface="Courier New" panose="02070309020205020404" pitchFamily="49" charset="0"/>
              </a:rPr>
              <a:t>conf_matrix</a:t>
            </a:r>
            <a:r>
              <a:rPr lang="it-IT" sz="1200" b="0" i="0" u="none" strike="noStrike" baseline="0" dirty="0">
                <a:solidFill>
                  <a:srgbClr val="000000"/>
                </a:solidFill>
                <a:latin typeface="Courier New" panose="02070309020205020404" pitchFamily="49" charset="0"/>
              </a:rPr>
              <a:t>(1,2);</a:t>
            </a:r>
          </a:p>
          <a:p>
            <a:r>
              <a:rPr lang="it-IT" sz="1200" b="0" i="0" u="none" strike="noStrike" baseline="0" dirty="0">
                <a:solidFill>
                  <a:srgbClr val="000000"/>
                </a:solidFill>
                <a:latin typeface="Courier New" panose="02070309020205020404" pitchFamily="49" charset="0"/>
              </a:rPr>
              <a:t>tn = </a:t>
            </a:r>
            <a:r>
              <a:rPr lang="it-IT" sz="1200" b="0" i="0" u="none" strike="noStrike" baseline="0" dirty="0" err="1">
                <a:solidFill>
                  <a:srgbClr val="000000"/>
                </a:solidFill>
                <a:latin typeface="Courier New" panose="02070309020205020404" pitchFamily="49" charset="0"/>
              </a:rPr>
              <a:t>conf_matrix</a:t>
            </a:r>
            <a:r>
              <a:rPr lang="it-IT" sz="1200" b="0" i="0" u="none" strike="noStrike" baseline="0" dirty="0">
                <a:solidFill>
                  <a:srgbClr val="000000"/>
                </a:solidFill>
                <a:latin typeface="Courier New" panose="02070309020205020404" pitchFamily="49" charset="0"/>
              </a:rPr>
              <a:t>(1,1);</a:t>
            </a:r>
          </a:p>
          <a:p>
            <a:r>
              <a:rPr lang="it-IT" sz="1200" b="0" i="0" u="none" strike="noStrike" baseline="0" dirty="0">
                <a:solidFill>
                  <a:srgbClr val="000000"/>
                </a:solidFill>
                <a:latin typeface="Courier New" panose="02070309020205020404" pitchFamily="49" charset="0"/>
              </a:rPr>
              <a:t> </a:t>
            </a:r>
          </a:p>
          <a:p>
            <a:r>
              <a:rPr lang="it-IT" sz="1200" b="0" i="0" u="none" strike="noStrike" baseline="0" dirty="0">
                <a:solidFill>
                  <a:srgbClr val="028009"/>
                </a:solidFill>
                <a:latin typeface="Courier New" panose="02070309020205020404" pitchFamily="49" charset="0"/>
              </a:rPr>
              <a:t>%Frazione di pazienti predetti </a:t>
            </a:r>
            <a:r>
              <a:rPr lang="it-IT" sz="1200" b="0" i="0" u="none" strike="noStrike" baseline="0" dirty="0" err="1">
                <a:solidFill>
                  <a:srgbClr val="028009"/>
                </a:solidFill>
                <a:latin typeface="Courier New" panose="02070309020205020404" pitchFamily="49" charset="0"/>
              </a:rPr>
              <a:t>posivitivi</a:t>
            </a:r>
            <a:r>
              <a:rPr lang="it-IT" sz="1200" b="0" i="0" u="none" strike="noStrike" baseline="0" dirty="0">
                <a:solidFill>
                  <a:srgbClr val="028009"/>
                </a:solidFill>
                <a:latin typeface="Courier New" panose="02070309020205020404" pitchFamily="49" charset="0"/>
              </a:rPr>
              <a:t> realmente positiva</a:t>
            </a:r>
          </a:p>
          <a:p>
            <a:r>
              <a:rPr lang="it-IT" sz="1200" b="1" i="0" u="none" strike="noStrike" baseline="0" dirty="0" err="1">
                <a:solidFill>
                  <a:srgbClr val="000000"/>
                </a:solidFill>
                <a:latin typeface="Courier New" panose="02070309020205020404" pitchFamily="49" charset="0"/>
              </a:rPr>
              <a:t>precision</a:t>
            </a:r>
            <a:r>
              <a:rPr lang="it-IT" sz="1200" b="0" i="0" u="none" strike="noStrike" baseline="0" dirty="0">
                <a:solidFill>
                  <a:srgbClr val="000000"/>
                </a:solidFill>
                <a:latin typeface="Courier New" panose="02070309020205020404" pitchFamily="49" charset="0"/>
              </a:rPr>
              <a:t> = </a:t>
            </a:r>
            <a:r>
              <a:rPr lang="it-IT" sz="1200" b="0" i="0" u="none" strike="noStrike" baseline="0" dirty="0" err="1">
                <a:solidFill>
                  <a:srgbClr val="000000"/>
                </a:solidFill>
                <a:latin typeface="Courier New" panose="02070309020205020404" pitchFamily="49" charset="0"/>
              </a:rPr>
              <a:t>tp</a:t>
            </a:r>
            <a:r>
              <a:rPr lang="it-IT" sz="1200" b="0" i="0" u="none" strike="noStrike" baseline="0" dirty="0">
                <a:solidFill>
                  <a:srgbClr val="000000"/>
                </a:solidFill>
                <a:latin typeface="Courier New" panose="02070309020205020404" pitchFamily="49" charset="0"/>
              </a:rPr>
              <a:t>/(</a:t>
            </a:r>
            <a:r>
              <a:rPr lang="it-IT" sz="1200" b="0" i="0" u="none" strike="noStrike" baseline="0" dirty="0" err="1">
                <a:solidFill>
                  <a:srgbClr val="000000"/>
                </a:solidFill>
                <a:latin typeface="Courier New" panose="02070309020205020404" pitchFamily="49" charset="0"/>
              </a:rPr>
              <a:t>tp+fp</a:t>
            </a:r>
            <a:r>
              <a:rPr lang="it-IT" sz="1200" b="0" i="0" u="none" strike="noStrike" baseline="0" dirty="0">
                <a:solidFill>
                  <a:srgbClr val="000000"/>
                </a:solidFill>
                <a:latin typeface="Courier New" panose="02070309020205020404" pitchFamily="49" charset="0"/>
              </a:rPr>
              <a:t>);</a:t>
            </a:r>
          </a:p>
          <a:p>
            <a:r>
              <a:rPr lang="it-IT" sz="1200" b="0" i="0" u="none" strike="noStrike" baseline="0" dirty="0">
                <a:solidFill>
                  <a:srgbClr val="000000"/>
                </a:solidFill>
                <a:latin typeface="Courier New" panose="02070309020205020404" pitchFamily="49" charset="0"/>
              </a:rPr>
              <a:t> </a:t>
            </a:r>
          </a:p>
          <a:p>
            <a:r>
              <a:rPr lang="it-IT" sz="1200" b="0" i="0" u="none" strike="noStrike" baseline="0" dirty="0">
                <a:solidFill>
                  <a:srgbClr val="028009"/>
                </a:solidFill>
                <a:latin typeface="Courier New" panose="02070309020205020404" pitchFamily="49" charset="0"/>
              </a:rPr>
              <a:t>%Frazione di pazienti predetti correttamente positivi </a:t>
            </a:r>
          </a:p>
          <a:p>
            <a:r>
              <a:rPr lang="it-IT" sz="1200" b="1" i="0" u="none" strike="noStrike" baseline="0" dirty="0">
                <a:solidFill>
                  <a:srgbClr val="000000"/>
                </a:solidFill>
                <a:latin typeface="Courier New" panose="02070309020205020404" pitchFamily="49" charset="0"/>
              </a:rPr>
              <a:t>recall</a:t>
            </a:r>
            <a:r>
              <a:rPr lang="it-IT" sz="1200" b="0" i="0" u="none" strike="noStrike" baseline="0" dirty="0">
                <a:solidFill>
                  <a:srgbClr val="000000"/>
                </a:solidFill>
                <a:latin typeface="Courier New" panose="02070309020205020404" pitchFamily="49" charset="0"/>
              </a:rPr>
              <a:t> = </a:t>
            </a:r>
            <a:r>
              <a:rPr lang="it-IT" sz="1200" b="0" i="0" u="none" strike="noStrike" baseline="0" dirty="0" err="1">
                <a:solidFill>
                  <a:srgbClr val="000000"/>
                </a:solidFill>
                <a:latin typeface="Courier New" panose="02070309020205020404" pitchFamily="49" charset="0"/>
              </a:rPr>
              <a:t>tp</a:t>
            </a:r>
            <a:r>
              <a:rPr lang="it-IT" sz="1200" b="0" i="0" u="none" strike="noStrike" baseline="0" dirty="0">
                <a:solidFill>
                  <a:srgbClr val="000000"/>
                </a:solidFill>
                <a:latin typeface="Courier New" panose="02070309020205020404" pitchFamily="49" charset="0"/>
              </a:rPr>
              <a:t>/(</a:t>
            </a:r>
            <a:r>
              <a:rPr lang="it-IT" sz="1200" b="0" i="0" u="none" strike="noStrike" baseline="0" dirty="0" err="1">
                <a:solidFill>
                  <a:srgbClr val="000000"/>
                </a:solidFill>
                <a:latin typeface="Courier New" panose="02070309020205020404" pitchFamily="49" charset="0"/>
              </a:rPr>
              <a:t>tp+fn</a:t>
            </a:r>
            <a:r>
              <a:rPr lang="it-IT" sz="1200" b="0" i="0" u="none" strike="noStrike" baseline="0" dirty="0">
                <a:solidFill>
                  <a:srgbClr val="000000"/>
                </a:solidFill>
                <a:latin typeface="Courier New" panose="02070309020205020404" pitchFamily="49" charset="0"/>
              </a:rPr>
              <a:t>);</a:t>
            </a:r>
          </a:p>
          <a:p>
            <a:r>
              <a:rPr lang="it-IT" sz="1200" b="0" i="0" u="none" strike="noStrike" baseline="0" dirty="0">
                <a:solidFill>
                  <a:srgbClr val="000000"/>
                </a:solidFill>
                <a:latin typeface="Courier New" panose="02070309020205020404" pitchFamily="49" charset="0"/>
              </a:rPr>
              <a:t> </a:t>
            </a:r>
          </a:p>
          <a:p>
            <a:r>
              <a:rPr lang="en-US" sz="1200" b="1" i="0" u="none" strike="noStrike" baseline="0" dirty="0">
                <a:solidFill>
                  <a:srgbClr val="000000"/>
                </a:solidFill>
                <a:latin typeface="Courier New" panose="02070309020205020404" pitchFamily="49" charset="0"/>
              </a:rPr>
              <a:t>accuracy</a:t>
            </a:r>
            <a:r>
              <a:rPr lang="en-US" sz="1200" b="0" i="0" u="none" strike="noStrike" baseline="0" dirty="0">
                <a:solidFill>
                  <a:srgbClr val="000000"/>
                </a:solidFill>
                <a:latin typeface="Courier New" panose="02070309020205020404" pitchFamily="49" charset="0"/>
              </a:rPr>
              <a:t> = (</a:t>
            </a:r>
            <a:r>
              <a:rPr lang="en-US" sz="1200" b="0" i="0" u="none" strike="noStrike" baseline="0" dirty="0" err="1">
                <a:solidFill>
                  <a:srgbClr val="000000"/>
                </a:solidFill>
                <a:latin typeface="Courier New" panose="02070309020205020404" pitchFamily="49" charset="0"/>
              </a:rPr>
              <a:t>tp</a:t>
            </a:r>
            <a:r>
              <a:rPr lang="en-US" sz="1200" b="0" i="0" u="none" strike="noStrike" baseline="0" dirty="0">
                <a:solidFill>
                  <a:srgbClr val="000000"/>
                </a:solidFill>
                <a:latin typeface="Courier New" panose="02070309020205020404" pitchFamily="49" charset="0"/>
              </a:rPr>
              <a:t> + </a:t>
            </a:r>
            <a:r>
              <a:rPr lang="en-US" sz="1200" b="0" i="0" u="none" strike="noStrike" baseline="0" dirty="0" err="1">
                <a:solidFill>
                  <a:srgbClr val="000000"/>
                </a:solidFill>
                <a:latin typeface="Courier New" panose="02070309020205020404" pitchFamily="49" charset="0"/>
              </a:rPr>
              <a:t>tn</a:t>
            </a:r>
            <a:r>
              <a:rPr lang="en-US" sz="1200" b="0" i="0" u="none" strike="noStrike" baseline="0" dirty="0">
                <a:solidFill>
                  <a:srgbClr val="000000"/>
                </a:solidFill>
                <a:latin typeface="Courier New" panose="02070309020205020404" pitchFamily="49" charset="0"/>
              </a:rPr>
              <a:t>)/length(</a:t>
            </a:r>
            <a:r>
              <a:rPr lang="en-US" sz="1200" b="0" i="0" u="none" strike="noStrike" baseline="0" dirty="0" err="1">
                <a:solidFill>
                  <a:srgbClr val="000000"/>
                </a:solidFill>
                <a:latin typeface="Courier New" panose="02070309020205020404" pitchFamily="49" charset="0"/>
              </a:rPr>
              <a:t>x_test</a:t>
            </a:r>
            <a:r>
              <a:rPr lang="en-US" sz="1200" b="0" i="0" u="none" strike="noStrike" baseline="0" dirty="0">
                <a:solidFill>
                  <a:srgbClr val="000000"/>
                </a:solidFill>
                <a:latin typeface="Courier New" panose="02070309020205020404" pitchFamily="49" charset="0"/>
              </a:rPr>
              <a:t>(:,1));</a:t>
            </a:r>
          </a:p>
          <a:p>
            <a:endParaRPr lang="en-US" sz="1200" dirty="0">
              <a:solidFill>
                <a:srgbClr val="000000"/>
              </a:solidFill>
              <a:latin typeface="Courier New" panose="02070309020205020404" pitchFamily="49" charset="0"/>
            </a:endParaRPr>
          </a:p>
          <a:p>
            <a:r>
              <a:rPr lang="en-US" sz="1200" b="1" dirty="0">
                <a:solidFill>
                  <a:srgbClr val="000000"/>
                </a:solidFill>
                <a:latin typeface="Courier New" panose="02070309020205020404" pitchFamily="49" charset="0"/>
              </a:rPr>
              <a:t>F1_score </a:t>
            </a:r>
            <a:r>
              <a:rPr lang="en-US" sz="1200" dirty="0">
                <a:solidFill>
                  <a:srgbClr val="000000"/>
                </a:solidFill>
                <a:latin typeface="Courier New" panose="02070309020205020404" pitchFamily="49" charset="0"/>
              </a:rPr>
              <a:t>= 2 * precision * recall /(</a:t>
            </a:r>
            <a:r>
              <a:rPr lang="en-US" sz="1200" dirty="0" err="1">
                <a:solidFill>
                  <a:srgbClr val="000000"/>
                </a:solidFill>
                <a:latin typeface="Courier New" panose="02070309020205020404" pitchFamily="49" charset="0"/>
              </a:rPr>
              <a:t>precision+recall</a:t>
            </a:r>
            <a:r>
              <a:rPr lang="en-US" sz="1200" dirty="0">
                <a:solidFill>
                  <a:srgbClr val="000000"/>
                </a:solidFill>
                <a:latin typeface="Courier New" panose="02070309020205020404" pitchFamily="49" charset="0"/>
              </a:rPr>
              <a:t>);</a:t>
            </a:r>
            <a:endParaRPr lang="en-US" sz="1200" b="0" i="0" u="none" strike="noStrike" baseline="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2804943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Introduzione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3"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(5/5)</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1231106"/>
          </a:xfrm>
          <a:prstGeom prst="rect">
            <a:avLst/>
          </a:prstGeom>
          <a:noFill/>
        </p:spPr>
        <p:txBody>
          <a:bodyPr wrap="square" rtlCol="0">
            <a:spAutoFit/>
          </a:bodyPr>
          <a:lstStyle/>
          <a:p>
            <a:pPr marL="285750" indent="-285750" algn="just">
              <a:buFont typeface="Wingdings" panose="05000000000000000000" pitchFamily="2" charset="2"/>
              <a:buChar char="§"/>
            </a:pPr>
            <a:r>
              <a:rPr lang="it-IT" dirty="0">
                <a:latin typeface="Arial" panose="020B0604020202020204" pitchFamily="34" charset="0"/>
                <a:cs typeface="Arial" panose="020B0604020202020204" pitchFamily="34" charset="0"/>
              </a:rPr>
              <a:t>La definizione di </a:t>
            </a:r>
            <a:r>
              <a:rPr lang="it-IT" b="1" dirty="0">
                <a:latin typeface="Arial" panose="020B0604020202020204" pitchFamily="34" charset="0"/>
                <a:cs typeface="Arial" panose="020B0604020202020204" pitchFamily="34" charset="0"/>
              </a:rPr>
              <a:t>Machine Learning </a:t>
            </a:r>
            <a:r>
              <a:rPr lang="it-IT" dirty="0">
                <a:latin typeface="Arial" panose="020B0604020202020204" pitchFamily="34" charset="0"/>
                <a:cs typeface="Arial" panose="020B0604020202020204" pitchFamily="34" charset="0"/>
              </a:rPr>
              <a:t>in termini di algoritmo in grado di migliorare le prestazioni di un programma e di prevedere eventi in futuro tramite </a:t>
            </a:r>
            <a:r>
              <a:rPr lang="it-IT" i="1" dirty="0">
                <a:latin typeface="Arial" panose="020B0604020202020204" pitchFamily="34" charset="0"/>
                <a:cs typeface="Arial" panose="020B0604020202020204" pitchFamily="34" charset="0"/>
              </a:rPr>
              <a:t>l’esperienza</a:t>
            </a:r>
            <a:r>
              <a:rPr lang="it-IT" dirty="0">
                <a:latin typeface="Arial" panose="020B0604020202020204" pitchFamily="34" charset="0"/>
                <a:cs typeface="Arial" panose="020B0604020202020204" pitchFamily="34" charset="0"/>
              </a:rPr>
              <a:t> è molto astratta. Per renderla più concreta è necessario presentare gli algoritmi di apprendimento: </a:t>
            </a:r>
            <a:r>
              <a:rPr lang="it-IT" b="1" dirty="0">
                <a:latin typeface="Arial" panose="020B0604020202020204" pitchFamily="34" charset="0"/>
                <a:cs typeface="Arial" panose="020B0604020202020204" pitchFamily="34" charset="0"/>
              </a:rPr>
              <a:t>Regressione Lineare (Semplice e Multipla) </a:t>
            </a:r>
            <a:r>
              <a:rPr lang="it-IT" dirty="0">
                <a:latin typeface="Arial" panose="020B0604020202020204" pitchFamily="34" charset="0"/>
                <a:cs typeface="Arial" panose="020B0604020202020204" pitchFamily="34" charset="0"/>
              </a:rPr>
              <a:t>e </a:t>
            </a:r>
            <a:r>
              <a:rPr lang="it-IT" b="1" dirty="0">
                <a:latin typeface="Arial" panose="020B0604020202020204" pitchFamily="34" charset="0"/>
                <a:cs typeface="Arial" panose="020B0604020202020204" pitchFamily="34" charset="0"/>
              </a:rPr>
              <a:t>Regressione Logistica.</a:t>
            </a:r>
            <a:r>
              <a:rPr lang="it-IT" sz="2000" b="1" i="1" dirty="0">
                <a:latin typeface="Arial" panose="020B0604020202020204" pitchFamily="34" charset="0"/>
                <a:cs typeface="Arial" panose="020B0604020202020204" pitchFamily="34" charset="0"/>
              </a:rPr>
              <a:t> </a:t>
            </a:r>
            <a:endParaRPr lang="it-IT" b="1"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2050" name="Picture 2" descr="Visualizza immagine di origine">
            <a:extLst>
              <a:ext uri="{FF2B5EF4-FFF2-40B4-BE49-F238E27FC236}">
                <a16:creationId xmlns:a16="http://schemas.microsoft.com/office/drawing/2014/main" id="{709870E6-B73D-44B1-AB91-EF2DA04CE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622" y="3134810"/>
            <a:ext cx="1370056" cy="1370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vid-icon-probabilty">
            <a:extLst>
              <a:ext uri="{FF2B5EF4-FFF2-40B4-BE49-F238E27FC236}">
                <a16:creationId xmlns:a16="http://schemas.microsoft.com/office/drawing/2014/main" id="{6B8A1B73-5005-0678-8B88-E720CD91C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0409" y="3381664"/>
            <a:ext cx="961568" cy="9662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5">
            <a:extLst>
              <a:ext uri="{FF2B5EF4-FFF2-40B4-BE49-F238E27FC236}">
                <a16:creationId xmlns:a16="http://schemas.microsoft.com/office/drawing/2014/main" id="{E894D04B-7175-3947-6308-D7B15C024CAB}"/>
              </a:ext>
            </a:extLst>
          </p:cNvPr>
          <p:cNvSpPr txBox="1"/>
          <p:nvPr/>
        </p:nvSpPr>
        <p:spPr>
          <a:xfrm>
            <a:off x="4545371" y="4565919"/>
            <a:ext cx="2281742" cy="1384995"/>
          </a:xfrm>
          <a:prstGeom prst="rect">
            <a:avLst/>
          </a:prstGeom>
          <a:noFill/>
        </p:spPr>
        <p:txBody>
          <a:bodyPr wrap="square" rtlCol="0">
            <a:spAutoFit/>
          </a:bodyPr>
          <a:lstStyle/>
          <a:p>
            <a:pPr algn="ctr"/>
            <a:r>
              <a:rPr lang="it-IT" sz="1400">
                <a:latin typeface="Arial" panose="020B0604020202020204" pitchFamily="34" charset="0"/>
                <a:cs typeface="Arial" panose="020B0604020202020204" pitchFamily="34" charset="0"/>
              </a:rPr>
              <a:t>Previsione costo assicurazione medica</a:t>
            </a:r>
          </a:p>
          <a:p>
            <a:pPr algn="ctr"/>
            <a:endParaRPr lang="it-IT" sz="1400" b="1">
              <a:latin typeface="Arial" panose="020B0604020202020204" pitchFamily="34" charset="0"/>
              <a:cs typeface="Arial" panose="020B0604020202020204" pitchFamily="34" charset="0"/>
            </a:endParaRPr>
          </a:p>
          <a:p>
            <a:pPr algn="ctr"/>
            <a:r>
              <a:rPr lang="it-IT" sz="1400" b="1">
                <a:latin typeface="Arial" panose="020B0604020202020204" pitchFamily="34" charset="0"/>
                <a:cs typeface="Arial" panose="020B0604020202020204" pitchFamily="34" charset="0"/>
              </a:rPr>
              <a:t>REGRESSIONE LINEARE MULTIPLA</a:t>
            </a:r>
          </a:p>
          <a:p>
            <a:pPr algn="ctr"/>
            <a:endParaRPr lang="it-IT" sz="1400">
              <a:latin typeface="Arial" panose="020B0604020202020204" pitchFamily="34" charset="0"/>
              <a:cs typeface="Arial" panose="020B0604020202020204" pitchFamily="34" charset="0"/>
            </a:endParaRPr>
          </a:p>
        </p:txBody>
      </p:sp>
      <p:sp>
        <p:nvSpPr>
          <p:cNvPr id="18" name="TextBox 5">
            <a:extLst>
              <a:ext uri="{FF2B5EF4-FFF2-40B4-BE49-F238E27FC236}">
                <a16:creationId xmlns:a16="http://schemas.microsoft.com/office/drawing/2014/main" id="{CF5AFC4F-7765-050A-5DEF-5C55C9AB8C17}"/>
              </a:ext>
            </a:extLst>
          </p:cNvPr>
          <p:cNvSpPr txBox="1"/>
          <p:nvPr/>
        </p:nvSpPr>
        <p:spPr>
          <a:xfrm>
            <a:off x="7460322" y="4565918"/>
            <a:ext cx="2281742" cy="1169551"/>
          </a:xfrm>
          <a:prstGeom prst="rect">
            <a:avLst/>
          </a:prstGeom>
          <a:noFill/>
        </p:spPr>
        <p:txBody>
          <a:bodyPr wrap="square" rtlCol="0">
            <a:spAutoFit/>
          </a:bodyPr>
          <a:lstStyle/>
          <a:p>
            <a:pPr algn="ctr"/>
            <a:r>
              <a:rPr lang="it-IT" sz="1400">
                <a:latin typeface="Arial" panose="020B0604020202020204" pitchFamily="34" charset="0"/>
                <a:cs typeface="Arial" panose="020B0604020202020204" pitchFamily="34" charset="0"/>
              </a:rPr>
              <a:t>Previsione positività al SARS-CoV2 (COVID19)</a:t>
            </a:r>
          </a:p>
          <a:p>
            <a:pPr algn="ctr"/>
            <a:endParaRPr lang="it-IT" sz="1400" b="1">
              <a:latin typeface="Arial" panose="020B0604020202020204" pitchFamily="34" charset="0"/>
              <a:cs typeface="Arial" panose="020B0604020202020204" pitchFamily="34" charset="0"/>
            </a:endParaRPr>
          </a:p>
          <a:p>
            <a:pPr algn="ctr"/>
            <a:r>
              <a:rPr lang="it-IT" sz="1400" b="1">
                <a:latin typeface="Arial" panose="020B0604020202020204" pitchFamily="34" charset="0"/>
                <a:cs typeface="Arial" panose="020B0604020202020204" pitchFamily="34" charset="0"/>
              </a:rPr>
              <a:t>REGRESSIONE LOGISTICA</a:t>
            </a:r>
            <a:endParaRPr lang="it-IT" sz="1400">
              <a:latin typeface="Arial" panose="020B0604020202020204" pitchFamily="34" charset="0"/>
              <a:cs typeface="Arial" panose="020B0604020202020204" pitchFamily="34" charset="0"/>
            </a:endParaRPr>
          </a:p>
        </p:txBody>
      </p:sp>
      <p:pic>
        <p:nvPicPr>
          <p:cNvPr id="11" name="Picture 6" descr="Visualizza immagine di origine">
            <a:extLst>
              <a:ext uri="{FF2B5EF4-FFF2-40B4-BE49-F238E27FC236}">
                <a16:creationId xmlns:a16="http://schemas.microsoft.com/office/drawing/2014/main" id="{DC75E24C-95D7-5970-76A5-995B68D84702}"/>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38845" y="3269205"/>
            <a:ext cx="1156196" cy="11561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5">
            <a:extLst>
              <a:ext uri="{FF2B5EF4-FFF2-40B4-BE49-F238E27FC236}">
                <a16:creationId xmlns:a16="http://schemas.microsoft.com/office/drawing/2014/main" id="{98B9F24A-9C02-6213-A9EB-4C199D6BD9E0}"/>
              </a:ext>
            </a:extLst>
          </p:cNvPr>
          <p:cNvSpPr txBox="1"/>
          <p:nvPr/>
        </p:nvSpPr>
        <p:spPr>
          <a:xfrm>
            <a:off x="1621538" y="4562205"/>
            <a:ext cx="2281742" cy="1384995"/>
          </a:xfrm>
          <a:prstGeom prst="rect">
            <a:avLst/>
          </a:prstGeom>
          <a:noFill/>
        </p:spPr>
        <p:txBody>
          <a:bodyPr wrap="square" rtlCol="0">
            <a:spAutoFit/>
          </a:bodyPr>
          <a:lstStyle/>
          <a:p>
            <a:pPr algn="ctr"/>
            <a:r>
              <a:rPr lang="it-IT" sz="1400">
                <a:latin typeface="Arial" panose="020B0604020202020204" pitchFamily="34" charset="0"/>
                <a:cs typeface="Arial" panose="020B0604020202020204" pitchFamily="34" charset="0"/>
              </a:rPr>
              <a:t>Previsione del costo di un immobile</a:t>
            </a:r>
          </a:p>
          <a:p>
            <a:pPr algn="ctr"/>
            <a:endParaRPr lang="it-IT" sz="1400" b="1">
              <a:latin typeface="Arial" panose="020B0604020202020204" pitchFamily="34" charset="0"/>
              <a:cs typeface="Arial" panose="020B0604020202020204" pitchFamily="34" charset="0"/>
            </a:endParaRPr>
          </a:p>
          <a:p>
            <a:pPr algn="ctr"/>
            <a:r>
              <a:rPr lang="it-IT" sz="1400" b="1">
                <a:latin typeface="Arial" panose="020B0604020202020204" pitchFamily="34" charset="0"/>
                <a:cs typeface="Arial" panose="020B0604020202020204" pitchFamily="34" charset="0"/>
              </a:rPr>
              <a:t>REGRESSIONE LINEARE SEMPLICE</a:t>
            </a:r>
          </a:p>
          <a:p>
            <a:pPr algn="ctr"/>
            <a:endParaRPr lang="it-IT"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5138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2041107"/>
            <a:ext cx="10484444" cy="3416320"/>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I risultati:</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Pertanto il </a:t>
            </a:r>
            <a:r>
              <a:rPr lang="it-IT" b="1" dirty="0">
                <a:latin typeface="Arial" panose="020B0604020202020204" pitchFamily="34" charset="0"/>
                <a:cs typeface="Arial" panose="020B0604020202020204" pitchFamily="34" charset="0"/>
              </a:rPr>
              <a:t>97%</a:t>
            </a:r>
            <a:r>
              <a:rPr lang="it-IT" dirty="0">
                <a:latin typeface="Arial" panose="020B0604020202020204" pitchFamily="34" charset="0"/>
                <a:cs typeface="Arial" panose="020B0604020202020204" pitchFamily="34" charset="0"/>
              </a:rPr>
              <a:t> dei casi predetti positivi si è rivelato attualmente positivo e il </a:t>
            </a:r>
            <a:r>
              <a:rPr lang="it-IT" b="1" dirty="0">
                <a:latin typeface="Arial" panose="020B0604020202020204" pitchFamily="34" charset="0"/>
                <a:cs typeface="Arial" panose="020B0604020202020204" pitchFamily="34" charset="0"/>
              </a:rPr>
              <a:t>99%</a:t>
            </a:r>
            <a:r>
              <a:rPr lang="it-IT" dirty="0">
                <a:latin typeface="Arial" panose="020B0604020202020204" pitchFamily="34" charset="0"/>
                <a:cs typeface="Arial" panose="020B0604020202020204" pitchFamily="34" charset="0"/>
              </a:rPr>
              <a:t> dei positivi è stato previsto positivo con successo dal modello.</a:t>
            </a:r>
          </a:p>
          <a:p>
            <a:pPr algn="just"/>
            <a:endParaRPr lang="it-IT" dirty="0">
              <a:latin typeface="Arial" panose="020B0604020202020204" pitchFamily="34" charset="0"/>
              <a:cs typeface="Arial" panose="020B0604020202020204" pitchFamily="34" charset="0"/>
            </a:endParaRPr>
          </a:p>
          <a:p>
            <a:pPr algn="just"/>
            <a:r>
              <a:rPr lang="it-IT" b="0" i="0" dirty="0">
                <a:effectLst/>
                <a:latin typeface="Arial" panose="020B0604020202020204" pitchFamily="34" charset="0"/>
              </a:rPr>
              <a:t>La </a:t>
            </a:r>
            <a:r>
              <a:rPr lang="it-IT" b="1" i="0" dirty="0">
                <a:effectLst/>
                <a:latin typeface="Arial" panose="020B0604020202020204" pitchFamily="34" charset="0"/>
              </a:rPr>
              <a:t>Recall</a:t>
            </a:r>
            <a:r>
              <a:rPr lang="it-IT" b="0" i="0" dirty="0">
                <a:effectLst/>
                <a:latin typeface="Arial" panose="020B0604020202020204" pitchFamily="34" charset="0"/>
              </a:rPr>
              <a:t> è una metrica utile nei casi in cui il falso negativo riveste un’importanza maggiore</a:t>
            </a:r>
            <a:br>
              <a:rPr lang="it-IT" dirty="0"/>
            </a:br>
            <a:r>
              <a:rPr lang="it-IT" b="0" i="0" dirty="0">
                <a:effectLst/>
                <a:latin typeface="Arial" panose="020B0604020202020204" pitchFamily="34" charset="0"/>
              </a:rPr>
              <a:t>del falso positivo. </a:t>
            </a:r>
            <a:r>
              <a:rPr lang="it-IT" dirty="0">
                <a:latin typeface="Arial" panose="020B0604020202020204" pitchFamily="34" charset="0"/>
              </a:rPr>
              <a:t>È </a:t>
            </a:r>
            <a:r>
              <a:rPr lang="it-IT" b="0" i="0" dirty="0">
                <a:effectLst/>
                <a:latin typeface="Arial" panose="020B0604020202020204" pitchFamily="34" charset="0"/>
              </a:rPr>
              <a:t>la metrica più importante da considerare nella nostra applicazione, non volendo che un falso negativo possa diffondere il virus. </a:t>
            </a:r>
            <a:endParaRPr lang="it-IT"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Valutazione delle prestazioni del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2762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(9/11)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10" name="CasellaDiTesto 9">
            <a:extLst>
              <a:ext uri="{FF2B5EF4-FFF2-40B4-BE49-F238E27FC236}">
                <a16:creationId xmlns:a16="http://schemas.microsoft.com/office/drawing/2014/main" id="{0040BF5C-5666-09E9-DBF8-FA52699F08A7}"/>
              </a:ext>
            </a:extLst>
          </p:cNvPr>
          <p:cNvSpPr txBox="1"/>
          <p:nvPr/>
        </p:nvSpPr>
        <p:spPr>
          <a:xfrm>
            <a:off x="695363" y="2546682"/>
            <a:ext cx="2924444" cy="830997"/>
          </a:xfrm>
          <a:prstGeom prst="rect">
            <a:avLst/>
          </a:prstGeom>
          <a:noFill/>
          <a:ln>
            <a:solidFill>
              <a:schemeClr val="tx1"/>
            </a:solidFill>
          </a:ln>
        </p:spPr>
        <p:txBody>
          <a:bodyPr wrap="square">
            <a:spAutoFit/>
          </a:bodyPr>
          <a:lstStyle/>
          <a:p>
            <a:r>
              <a:rPr lang="it-IT" sz="1200" b="1" err="1">
                <a:latin typeface="Courier New" panose="02070309020205020404" pitchFamily="49" charset="0"/>
                <a:cs typeface="Courier New" panose="02070309020205020404" pitchFamily="49" charset="0"/>
              </a:rPr>
              <a:t>Accuracy</a:t>
            </a:r>
            <a:r>
              <a:rPr lang="it-IT" sz="1200" b="1">
                <a:latin typeface="Courier New" panose="02070309020205020404" pitchFamily="49" charset="0"/>
                <a:cs typeface="Courier New" panose="02070309020205020404" pitchFamily="49" charset="0"/>
              </a:rPr>
              <a:t>:</a:t>
            </a:r>
            <a:r>
              <a:rPr lang="it-IT" sz="1200">
                <a:latin typeface="Courier New" panose="02070309020205020404" pitchFamily="49" charset="0"/>
                <a:cs typeface="Courier New" panose="02070309020205020404" pitchFamily="49" charset="0"/>
              </a:rPr>
              <a:t>    	0.9724</a:t>
            </a:r>
          </a:p>
          <a:p>
            <a:r>
              <a:rPr lang="it-IT" sz="1200" b="1">
                <a:latin typeface="Courier New" panose="02070309020205020404" pitchFamily="49" charset="0"/>
                <a:cs typeface="Courier New" panose="02070309020205020404" pitchFamily="49" charset="0"/>
              </a:rPr>
              <a:t>Precision</a:t>
            </a:r>
            <a:r>
              <a:rPr lang="it-IT" sz="1200">
                <a:latin typeface="Courier New" panose="02070309020205020404" pitchFamily="49" charset="0"/>
                <a:cs typeface="Courier New" panose="02070309020205020404" pitchFamily="49" charset="0"/>
              </a:rPr>
              <a:t>:   	0.9742</a:t>
            </a:r>
          </a:p>
          <a:p>
            <a:r>
              <a:rPr lang="it-IT" sz="1200" b="1">
                <a:latin typeface="Courier New" panose="02070309020205020404" pitchFamily="49" charset="0"/>
                <a:cs typeface="Courier New" panose="02070309020205020404" pitchFamily="49" charset="0"/>
              </a:rPr>
              <a:t>Recall</a:t>
            </a:r>
            <a:r>
              <a:rPr lang="it-IT" sz="1200">
                <a:latin typeface="Courier New" panose="02070309020205020404" pitchFamily="49" charset="0"/>
                <a:cs typeface="Courier New" panose="02070309020205020404" pitchFamily="49" charset="0"/>
              </a:rPr>
              <a:t>:    	0.9920</a:t>
            </a:r>
          </a:p>
          <a:p>
            <a:r>
              <a:rPr lang="it-IT" sz="1200" b="1">
                <a:latin typeface="Courier New" panose="02070309020205020404" pitchFamily="49" charset="0"/>
                <a:cs typeface="Courier New" panose="02070309020205020404" pitchFamily="49" charset="0"/>
              </a:rPr>
              <a:t>F1_SCORE</a:t>
            </a:r>
            <a:r>
              <a:rPr lang="it-IT" sz="1200">
                <a:latin typeface="Courier New" panose="02070309020205020404" pitchFamily="49" charset="0"/>
                <a:cs typeface="Courier New" panose="02070309020205020404" pitchFamily="49" charset="0"/>
              </a:rPr>
              <a:t>:    	0.9831    </a:t>
            </a:r>
          </a:p>
        </p:txBody>
      </p:sp>
    </p:spTree>
    <p:extLst>
      <p:ext uri="{BB962C8B-B14F-4D97-AF65-F5344CB8AC3E}">
        <p14:creationId xmlns:p14="http://schemas.microsoft.com/office/powerpoint/2010/main" val="4040299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96B00E-A666-5354-0039-BED74907960B}"/>
              </a:ext>
            </a:extLst>
          </p:cNvPr>
          <p:cNvSpPr txBox="1"/>
          <p:nvPr/>
        </p:nvSpPr>
        <p:spPr>
          <a:xfrm>
            <a:off x="615462" y="1943452"/>
            <a:ext cx="10484444" cy="2585323"/>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Infine, si valuta la predizione dal modello. Si passano i dati in input al modello (i sintomi) per valutare la probabilità di infezione al COVID-19. </a:t>
            </a: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Se il modello predice che il paziente </a:t>
            </a:r>
            <a:r>
              <a:rPr lang="it-IT" i="1">
                <a:latin typeface="Arial" panose="020B0604020202020204" pitchFamily="34" charset="0"/>
                <a:cs typeface="Arial" panose="020B0604020202020204" pitchFamily="34" charset="0"/>
              </a:rPr>
              <a:t>X</a:t>
            </a:r>
            <a:r>
              <a:rPr lang="it-IT">
                <a:latin typeface="Arial" panose="020B0604020202020204" pitchFamily="34" charset="0"/>
                <a:cs typeface="Arial" panose="020B0604020202020204" pitchFamily="34" charset="0"/>
              </a:rPr>
              <a:t> abbia una probabilità di infezione tra il 75% e il 100% allora verrà consigliato di consultare immediatamente un operatore sanitario e di rimanere nel suo domicilio. </a:t>
            </a: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Se il modello predice che il paziente </a:t>
            </a:r>
            <a:r>
              <a:rPr lang="it-IT" i="1">
                <a:latin typeface="Arial" panose="020B0604020202020204" pitchFamily="34" charset="0"/>
                <a:cs typeface="Arial" panose="020B0604020202020204" pitchFamily="34" charset="0"/>
              </a:rPr>
              <a:t>Y</a:t>
            </a:r>
            <a:r>
              <a:rPr lang="it-IT">
                <a:latin typeface="Arial" panose="020B0604020202020204" pitchFamily="34" charset="0"/>
                <a:cs typeface="Arial" panose="020B0604020202020204" pitchFamily="34" charset="0"/>
              </a:rPr>
              <a:t> abbia una probabilità di infezione tra il 50% e il 75% allora verrà consigliato di curarsi in casa e se vuole può chiamare il medico di fiducia per ulteriori consultazioni utili per sollevarsi dai sintomi.</a:t>
            </a:r>
          </a:p>
        </p:txBody>
      </p:sp>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La </a:t>
            </a:r>
            <a:r>
              <a:rPr lang="it-IT" sz="4800" b="1" err="1">
                <a:latin typeface="Arial" panose="020B0604020202020204" pitchFamily="34" charset="0"/>
                <a:cs typeface="Arial" panose="020B0604020202020204" pitchFamily="34" charset="0"/>
              </a:rPr>
              <a:t>Prediction</a:t>
            </a:r>
            <a:endParaRPr lang="it-IT" sz="48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16908"/>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(10/11)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2127879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615461" y="378251"/>
            <a:ext cx="10691446"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La </a:t>
            </a:r>
            <a:r>
              <a:rPr lang="it-IT" sz="4800" b="1" err="1">
                <a:latin typeface="Arial" panose="020B0604020202020204" pitchFamily="34" charset="0"/>
                <a:cs typeface="Arial" panose="020B0604020202020204" pitchFamily="34" charset="0"/>
              </a:rPr>
              <a:t>Prediction</a:t>
            </a:r>
            <a:endParaRPr lang="it-IT" sz="4800" b="1">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34657"/>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(11/11)</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CasellaDiTesto 8">
            <a:extLst>
              <a:ext uri="{FF2B5EF4-FFF2-40B4-BE49-F238E27FC236}">
                <a16:creationId xmlns:a16="http://schemas.microsoft.com/office/drawing/2014/main" id="{ED4B3DCB-0B47-BDC6-5D2D-D29C0F2165AE}"/>
              </a:ext>
            </a:extLst>
          </p:cNvPr>
          <p:cNvSpPr txBox="1"/>
          <p:nvPr/>
        </p:nvSpPr>
        <p:spPr>
          <a:xfrm>
            <a:off x="615460" y="1846581"/>
            <a:ext cx="10377660" cy="2769989"/>
          </a:xfrm>
          <a:prstGeom prst="rect">
            <a:avLst/>
          </a:prstGeom>
          <a:noFill/>
        </p:spPr>
        <p:txBody>
          <a:bodyPr wrap="square">
            <a:spAutoFit/>
          </a:bodyPr>
          <a:lstStyle/>
          <a:p>
            <a:r>
              <a:rPr lang="it-IT" sz="1800" b="0" i="0" u="none" strike="noStrike" baseline="0">
                <a:solidFill>
                  <a:srgbClr val="000000"/>
                </a:solidFill>
                <a:latin typeface="Courier New" panose="02070309020205020404" pitchFamily="49" charset="0"/>
              </a:rPr>
              <a:t> </a:t>
            </a:r>
          </a:p>
          <a:p>
            <a:r>
              <a:rPr lang="it-IT" sz="1200" b="0" i="0" u="none" strike="noStrike" baseline="0">
                <a:solidFill>
                  <a:srgbClr val="028009"/>
                </a:solidFill>
                <a:latin typeface="Courier New" panose="02070309020205020404" pitchFamily="49" charset="0"/>
              </a:rPr>
              <a:t>%Esempio predizioni (aggiungo 1 in prima posizione in conformità al</a:t>
            </a:r>
          </a:p>
          <a:p>
            <a:r>
              <a:rPr lang="it-IT" sz="1200" b="0" i="0" u="none" strike="noStrike" baseline="0">
                <a:solidFill>
                  <a:srgbClr val="028009"/>
                </a:solidFill>
                <a:latin typeface="Courier New" panose="02070309020205020404" pitchFamily="49" charset="0"/>
              </a:rPr>
              <a:t>%modello) </a:t>
            </a:r>
          </a:p>
          <a:p>
            <a:r>
              <a:rPr lang="it-IT" sz="1200">
                <a:solidFill>
                  <a:srgbClr val="028009"/>
                </a:solidFill>
                <a:latin typeface="Courier New" panose="02070309020205020404" pitchFamily="49" charset="0"/>
                <a:cs typeface="Courier New" panose="02070309020205020404" pitchFamily="49" charset="0"/>
              </a:rPr>
              <a:t>%I sintomi e le malattie che un paziente P1 inserisce sono: </a:t>
            </a:r>
            <a:r>
              <a:rPr lang="it-IT" sz="1200" err="1">
                <a:solidFill>
                  <a:srgbClr val="028009"/>
                </a:solidFill>
                <a:latin typeface="Courier New" panose="02070309020205020404" pitchFamily="49" charset="0"/>
                <a:cs typeface="Courier New" panose="02070309020205020404" pitchFamily="49" charset="0"/>
              </a:rPr>
              <a:t>Breathing</a:t>
            </a:r>
            <a:r>
              <a:rPr lang="it-IT" sz="1200">
                <a:solidFill>
                  <a:srgbClr val="028009"/>
                </a:solidFill>
                <a:latin typeface="Courier New" panose="02070309020205020404" pitchFamily="49" charset="0"/>
                <a:cs typeface="Courier New" panose="02070309020205020404" pitchFamily="49" charset="0"/>
              </a:rPr>
              <a:t> </a:t>
            </a:r>
            <a:r>
              <a:rPr lang="it-IT" sz="1200" err="1">
                <a:solidFill>
                  <a:srgbClr val="028009"/>
                </a:solidFill>
                <a:latin typeface="Courier New" panose="02070309020205020404" pitchFamily="49" charset="0"/>
                <a:cs typeface="Courier New" panose="02070309020205020404" pitchFamily="49" charset="0"/>
              </a:rPr>
              <a:t>Problem</a:t>
            </a:r>
            <a:r>
              <a:rPr lang="it-IT" sz="1200">
                <a:solidFill>
                  <a:srgbClr val="028009"/>
                </a:solidFill>
                <a:latin typeface="Courier New" panose="02070309020205020404" pitchFamily="49" charset="0"/>
                <a:cs typeface="Courier New" panose="02070309020205020404" pitchFamily="49" charset="0"/>
              </a:rPr>
              <a:t>, Fever, Sore </a:t>
            </a:r>
            <a:r>
              <a:rPr lang="it-IT" sz="1200" err="1">
                <a:solidFill>
                  <a:srgbClr val="028009"/>
                </a:solidFill>
                <a:latin typeface="Courier New" panose="02070309020205020404" pitchFamily="49" charset="0"/>
                <a:cs typeface="Courier New" panose="02070309020205020404" pitchFamily="49" charset="0"/>
              </a:rPr>
              <a:t>Throat</a:t>
            </a:r>
            <a:r>
              <a:rPr lang="it-IT" sz="1200">
                <a:solidFill>
                  <a:srgbClr val="028009"/>
                </a:solidFill>
                <a:latin typeface="Courier New" panose="02070309020205020404" pitchFamily="49" charset="0"/>
                <a:cs typeface="Courier New" panose="02070309020205020404" pitchFamily="49" charset="0"/>
              </a:rPr>
              <a:t>, Fatigue, Contact with COVID </a:t>
            </a:r>
            <a:r>
              <a:rPr lang="it-IT" sz="1200" err="1">
                <a:solidFill>
                  <a:srgbClr val="028009"/>
                </a:solidFill>
                <a:latin typeface="Courier New" panose="02070309020205020404" pitchFamily="49" charset="0"/>
                <a:cs typeface="Courier New" panose="02070309020205020404" pitchFamily="49" charset="0"/>
              </a:rPr>
              <a:t>Patient</a:t>
            </a:r>
            <a:r>
              <a:rPr lang="it-IT" sz="1200">
                <a:solidFill>
                  <a:srgbClr val="028009"/>
                </a:solidFill>
                <a:latin typeface="Courier New" panose="02070309020205020404" pitchFamily="49" charset="0"/>
                <a:cs typeface="Courier New" panose="02070309020205020404" pitchFamily="49" charset="0"/>
              </a:rPr>
              <a:t>, </a:t>
            </a:r>
            <a:r>
              <a:rPr lang="it-IT" sz="1200" err="1">
                <a:solidFill>
                  <a:srgbClr val="028009"/>
                </a:solidFill>
                <a:latin typeface="Courier New" panose="02070309020205020404" pitchFamily="49" charset="0"/>
                <a:cs typeface="Courier New" panose="02070309020205020404" pitchFamily="49" charset="0"/>
              </a:rPr>
              <a:t>Visited</a:t>
            </a:r>
            <a:r>
              <a:rPr lang="it-IT" sz="1200">
                <a:solidFill>
                  <a:srgbClr val="028009"/>
                </a:solidFill>
                <a:latin typeface="Courier New" panose="02070309020205020404" pitchFamily="49" charset="0"/>
                <a:cs typeface="Courier New" panose="02070309020205020404" pitchFamily="49" charset="0"/>
              </a:rPr>
              <a:t> Public </a:t>
            </a:r>
            <a:r>
              <a:rPr lang="it-IT" sz="1200" err="1">
                <a:solidFill>
                  <a:srgbClr val="028009"/>
                </a:solidFill>
                <a:latin typeface="Courier New" panose="02070309020205020404" pitchFamily="49" charset="0"/>
                <a:cs typeface="Courier New" panose="02070309020205020404" pitchFamily="49" charset="0"/>
              </a:rPr>
              <a:t>Exposed</a:t>
            </a:r>
            <a:r>
              <a:rPr lang="it-IT" sz="1200">
                <a:solidFill>
                  <a:srgbClr val="028009"/>
                </a:solidFill>
                <a:latin typeface="Courier New" panose="02070309020205020404" pitchFamily="49" charset="0"/>
                <a:cs typeface="Courier New" panose="02070309020205020404" pitchFamily="49" charset="0"/>
              </a:rPr>
              <a:t> Places, Family working in Public </a:t>
            </a:r>
            <a:r>
              <a:rPr lang="it-IT" sz="1200" err="1">
                <a:solidFill>
                  <a:srgbClr val="028009"/>
                </a:solidFill>
                <a:latin typeface="Courier New" panose="02070309020205020404" pitchFamily="49" charset="0"/>
                <a:cs typeface="Courier New" panose="02070309020205020404" pitchFamily="49" charset="0"/>
              </a:rPr>
              <a:t>Exposed</a:t>
            </a:r>
            <a:r>
              <a:rPr lang="it-IT" sz="1200">
                <a:solidFill>
                  <a:srgbClr val="028009"/>
                </a:solidFill>
                <a:latin typeface="Courier New" panose="02070309020205020404" pitchFamily="49" charset="0"/>
                <a:cs typeface="Courier New" panose="02070309020205020404" pitchFamily="49" charset="0"/>
              </a:rPr>
              <a:t> Places, </a:t>
            </a:r>
            <a:r>
              <a:rPr lang="it-IT" sz="1200" err="1">
                <a:solidFill>
                  <a:srgbClr val="028009"/>
                </a:solidFill>
                <a:latin typeface="Courier New" panose="02070309020205020404" pitchFamily="49" charset="0"/>
                <a:cs typeface="Courier New" panose="02070309020205020404" pitchFamily="49" charset="0"/>
              </a:rPr>
              <a:t>Wearing</a:t>
            </a:r>
            <a:r>
              <a:rPr lang="it-IT" sz="1200">
                <a:solidFill>
                  <a:srgbClr val="028009"/>
                </a:solidFill>
                <a:latin typeface="Courier New" panose="02070309020205020404" pitchFamily="49" charset="0"/>
                <a:cs typeface="Courier New" panose="02070309020205020404" pitchFamily="49" charset="0"/>
              </a:rPr>
              <a:t> </a:t>
            </a:r>
            <a:r>
              <a:rPr lang="it-IT" sz="1200" err="1">
                <a:solidFill>
                  <a:srgbClr val="028009"/>
                </a:solidFill>
                <a:latin typeface="Courier New" panose="02070309020205020404" pitchFamily="49" charset="0"/>
                <a:cs typeface="Courier New" panose="02070309020205020404" pitchFamily="49" charset="0"/>
              </a:rPr>
              <a:t>Masks</a:t>
            </a:r>
            <a:endParaRPr lang="it-IT" sz="1200" b="0" i="0" u="none" strike="noStrike" baseline="0">
              <a:solidFill>
                <a:srgbClr val="028009"/>
              </a:solidFill>
              <a:latin typeface="Courier New" panose="02070309020205020404" pitchFamily="49" charset="0"/>
              <a:cs typeface="Courier New" panose="02070309020205020404" pitchFamily="49" charset="0"/>
            </a:endParaRPr>
          </a:p>
          <a:p>
            <a:r>
              <a:rPr lang="en-US" sz="1200" b="0" i="0" u="none" strike="noStrike" baseline="0">
                <a:solidFill>
                  <a:srgbClr val="000000"/>
                </a:solidFill>
                <a:latin typeface="Courier New" panose="02070309020205020404" pitchFamily="49" charset="0"/>
              </a:rPr>
              <a:t>x_trial1 = [1 1 1 1 0 0 0 0 0 0 1 0 1 1 0 0 0 0 0 0 0];</a:t>
            </a:r>
          </a:p>
          <a:p>
            <a:r>
              <a:rPr lang="en-US" sz="1200" b="0" i="0" u="none" strike="noStrike" baseline="0">
                <a:solidFill>
                  <a:srgbClr val="000000"/>
                </a:solidFill>
                <a:latin typeface="Courier New" panose="02070309020205020404" pitchFamily="49" charset="0"/>
              </a:rPr>
              <a:t>p1 = h(x_trial1,theta);</a:t>
            </a:r>
            <a:endParaRPr lang="it-IT" sz="1200" b="0" i="0" u="none" strike="noStrike" baseline="0">
              <a:solidFill>
                <a:srgbClr val="000000"/>
              </a:solidFill>
              <a:latin typeface="Courier New" panose="02070309020205020404" pitchFamily="49" charset="0"/>
            </a:endParaRPr>
          </a:p>
          <a:p>
            <a:endParaRPr lang="it-IT" sz="1200">
              <a:solidFill>
                <a:srgbClr val="000000"/>
              </a:solidFill>
              <a:latin typeface="Courier New" panose="02070309020205020404" pitchFamily="49" charset="0"/>
            </a:endParaRPr>
          </a:p>
          <a:p>
            <a:r>
              <a:rPr lang="it-IT" sz="1200" b="0" i="0" u="none" strike="noStrike" baseline="0">
                <a:solidFill>
                  <a:srgbClr val="028009"/>
                </a:solidFill>
                <a:latin typeface="Courier New" panose="02070309020205020404" pitchFamily="49" charset="0"/>
              </a:rPr>
              <a:t>%I sintomi e le malattie che un paziente P2 inserisce sono: </a:t>
            </a:r>
            <a:r>
              <a:rPr lang="it-IT" sz="1200" b="0" i="0" u="none" strike="noStrike" baseline="0" err="1">
                <a:solidFill>
                  <a:srgbClr val="028009"/>
                </a:solidFill>
                <a:latin typeface="Courier New" panose="02070309020205020404" pitchFamily="49" charset="0"/>
              </a:rPr>
              <a:t>Breathing</a:t>
            </a:r>
            <a:r>
              <a:rPr lang="it-IT" sz="1200" b="0" i="0" u="none" strike="noStrike" baseline="0">
                <a:solidFill>
                  <a:srgbClr val="028009"/>
                </a:solidFill>
                <a:latin typeface="Courier New" panose="02070309020205020404" pitchFamily="49" charset="0"/>
              </a:rPr>
              <a:t> </a:t>
            </a:r>
          </a:p>
          <a:p>
            <a:r>
              <a:rPr lang="it-IT" sz="1200" b="0" i="0" u="none" strike="noStrike" baseline="0" err="1">
                <a:solidFill>
                  <a:srgbClr val="028009"/>
                </a:solidFill>
                <a:latin typeface="Courier New" panose="02070309020205020404" pitchFamily="49" charset="0"/>
              </a:rPr>
              <a:t>Problem</a:t>
            </a:r>
            <a:r>
              <a:rPr lang="it-IT" sz="1200" b="0" i="0" u="none" strike="noStrike" baseline="0">
                <a:solidFill>
                  <a:srgbClr val="028009"/>
                </a:solidFill>
                <a:latin typeface="Courier New" panose="02070309020205020404" pitchFamily="49" charset="0"/>
              </a:rPr>
              <a:t>, Fever, Sore </a:t>
            </a:r>
            <a:r>
              <a:rPr lang="it-IT" sz="1200" b="0" i="0" u="none" strike="noStrike" baseline="0" err="1">
                <a:solidFill>
                  <a:srgbClr val="028009"/>
                </a:solidFill>
                <a:latin typeface="Courier New" panose="02070309020205020404" pitchFamily="49" charset="0"/>
              </a:rPr>
              <a:t>Throat</a:t>
            </a:r>
            <a:r>
              <a:rPr lang="it-IT" sz="1200" b="0" i="0" u="none" strike="noStrike" baseline="0">
                <a:solidFill>
                  <a:srgbClr val="028009"/>
                </a:solidFill>
                <a:latin typeface="Courier New" panose="02070309020205020404" pitchFamily="49" charset="0"/>
              </a:rPr>
              <a:t>, </a:t>
            </a:r>
            <a:r>
              <a:rPr lang="it-IT" sz="1200" b="0" i="0" u="none" strike="noStrike" baseline="0" err="1">
                <a:solidFill>
                  <a:srgbClr val="028009"/>
                </a:solidFill>
                <a:latin typeface="Courier New" panose="02070309020205020404" pitchFamily="49" charset="0"/>
              </a:rPr>
              <a:t>Diabetes</a:t>
            </a:r>
            <a:r>
              <a:rPr lang="it-IT" sz="1200" b="0" i="0" u="none" strike="noStrike" baseline="0">
                <a:solidFill>
                  <a:srgbClr val="028009"/>
                </a:solidFill>
                <a:latin typeface="Courier New" panose="02070309020205020404" pitchFamily="49" charset="0"/>
              </a:rPr>
              <a:t>, Fatigue, Contact with COVID </a:t>
            </a:r>
          </a:p>
          <a:p>
            <a:r>
              <a:rPr lang="it-IT" sz="1200" b="0" i="0" u="none" strike="noStrike" baseline="0" err="1">
                <a:solidFill>
                  <a:srgbClr val="028009"/>
                </a:solidFill>
                <a:latin typeface="Courier New" panose="02070309020205020404" pitchFamily="49" charset="0"/>
              </a:rPr>
              <a:t>Patient</a:t>
            </a:r>
            <a:r>
              <a:rPr lang="it-IT" sz="1200" b="0" i="0" u="none" strike="noStrike" baseline="0">
                <a:solidFill>
                  <a:srgbClr val="028009"/>
                </a:solidFill>
                <a:latin typeface="Courier New" panose="02070309020205020404" pitchFamily="49" charset="0"/>
              </a:rPr>
              <a:t>, </a:t>
            </a:r>
            <a:r>
              <a:rPr lang="it-IT" sz="1200" b="0" i="0" u="none" strike="noStrike" baseline="0" err="1">
                <a:solidFill>
                  <a:srgbClr val="028009"/>
                </a:solidFill>
                <a:latin typeface="Courier New" panose="02070309020205020404" pitchFamily="49" charset="0"/>
              </a:rPr>
              <a:t>Wearing</a:t>
            </a:r>
            <a:r>
              <a:rPr lang="it-IT" sz="1200" b="0" i="0" u="none" strike="noStrike" baseline="0">
                <a:solidFill>
                  <a:srgbClr val="028009"/>
                </a:solidFill>
                <a:latin typeface="Courier New" panose="02070309020205020404" pitchFamily="49" charset="0"/>
              </a:rPr>
              <a:t> </a:t>
            </a:r>
            <a:r>
              <a:rPr lang="it-IT" sz="1200" b="0" i="0" u="none" strike="noStrike" baseline="0" err="1">
                <a:solidFill>
                  <a:srgbClr val="028009"/>
                </a:solidFill>
                <a:latin typeface="Courier New" panose="02070309020205020404" pitchFamily="49" charset="0"/>
              </a:rPr>
              <a:t>Masks</a:t>
            </a:r>
            <a:r>
              <a:rPr lang="it-IT" sz="1200" b="0" i="0" u="none" strike="noStrike" baseline="0">
                <a:solidFill>
                  <a:srgbClr val="028009"/>
                </a:solidFill>
                <a:latin typeface="Courier New" panose="02070309020205020404" pitchFamily="49" charset="0"/>
              </a:rPr>
              <a:t>, Family working in Public </a:t>
            </a:r>
            <a:r>
              <a:rPr lang="it-IT" sz="1200" b="0" i="0" u="none" strike="noStrike" baseline="0" err="1">
                <a:solidFill>
                  <a:srgbClr val="028009"/>
                </a:solidFill>
                <a:latin typeface="Courier New" panose="02070309020205020404" pitchFamily="49" charset="0"/>
              </a:rPr>
              <a:t>Exposed</a:t>
            </a:r>
            <a:r>
              <a:rPr lang="it-IT" sz="1200" b="0" i="0" u="none" strike="noStrike" baseline="0">
                <a:solidFill>
                  <a:srgbClr val="028009"/>
                </a:solidFill>
                <a:latin typeface="Courier New" panose="02070309020205020404" pitchFamily="49" charset="0"/>
              </a:rPr>
              <a:t> Places</a:t>
            </a:r>
          </a:p>
          <a:p>
            <a:r>
              <a:rPr lang="en-US" sz="1200" b="0" i="0" u="none" strike="noStrike" baseline="0">
                <a:solidFill>
                  <a:srgbClr val="000000"/>
                </a:solidFill>
                <a:latin typeface="Courier New" panose="02070309020205020404" pitchFamily="49" charset="0"/>
              </a:rPr>
              <a:t>x_trial2 = [1 1 1 0 1 0 0 0 0 0 0 0 1 0 0 1 0 1 1 1 0];</a:t>
            </a:r>
          </a:p>
          <a:p>
            <a:r>
              <a:rPr lang="en-US" sz="1200" b="0" i="0" u="none" strike="noStrike" baseline="0">
                <a:solidFill>
                  <a:srgbClr val="000000"/>
                </a:solidFill>
                <a:latin typeface="Courier New" panose="02070309020205020404" pitchFamily="49" charset="0"/>
              </a:rPr>
              <a:t>p2 = h(x_trial2,theta);</a:t>
            </a:r>
          </a:p>
        </p:txBody>
      </p:sp>
      <p:sp>
        <p:nvSpPr>
          <p:cNvPr id="12" name="CasellaDiTesto 11">
            <a:extLst>
              <a:ext uri="{FF2B5EF4-FFF2-40B4-BE49-F238E27FC236}">
                <a16:creationId xmlns:a16="http://schemas.microsoft.com/office/drawing/2014/main" id="{D24299F9-E787-04A3-12A0-633CBEF0D3D9}"/>
              </a:ext>
            </a:extLst>
          </p:cNvPr>
          <p:cNvSpPr txBox="1"/>
          <p:nvPr/>
        </p:nvSpPr>
        <p:spPr>
          <a:xfrm>
            <a:off x="615460" y="4923502"/>
            <a:ext cx="3920400" cy="461665"/>
          </a:xfrm>
          <a:prstGeom prst="rect">
            <a:avLst/>
          </a:prstGeom>
          <a:noFill/>
          <a:ln>
            <a:solidFill>
              <a:schemeClr val="tx1"/>
            </a:solidFill>
          </a:ln>
        </p:spPr>
        <p:txBody>
          <a:bodyPr wrap="square">
            <a:spAutoFit/>
          </a:bodyPr>
          <a:lstStyle/>
          <a:p>
            <a:r>
              <a:rPr lang="it-IT" sz="1200" b="1" err="1">
                <a:latin typeface="Courier New" panose="02070309020205020404" pitchFamily="49" charset="0"/>
                <a:cs typeface="Courier New" panose="02070309020205020404" pitchFamily="49" charset="0"/>
              </a:rPr>
              <a:t>Probabilita'</a:t>
            </a:r>
            <a:r>
              <a:rPr lang="it-IT" sz="1200" b="1">
                <a:latin typeface="Courier New" panose="02070309020205020404" pitchFamily="49" charset="0"/>
                <a:cs typeface="Courier New" panose="02070309020205020404" pitchFamily="49" charset="0"/>
              </a:rPr>
              <a:t> </a:t>
            </a:r>
            <a:r>
              <a:rPr lang="it-IT" sz="1200" b="1" err="1">
                <a:latin typeface="Courier New" panose="02070309020205020404" pitchFamily="49" charset="0"/>
                <a:cs typeface="Courier New" panose="02070309020205020404" pitchFamily="49" charset="0"/>
              </a:rPr>
              <a:t>positivita'</a:t>
            </a:r>
            <a:r>
              <a:rPr lang="it-IT" sz="1200" b="1">
                <a:latin typeface="Courier New" panose="02070309020205020404" pitchFamily="49" charset="0"/>
                <a:cs typeface="Courier New" panose="02070309020205020404" pitchFamily="49" charset="0"/>
              </a:rPr>
              <a:t> p1:     </a:t>
            </a:r>
            <a:r>
              <a:rPr lang="it-IT" sz="1200">
                <a:latin typeface="Courier New" panose="02070309020205020404" pitchFamily="49" charset="0"/>
                <a:cs typeface="Courier New" panose="02070309020205020404" pitchFamily="49" charset="0"/>
              </a:rPr>
              <a:t>0.5894</a:t>
            </a:r>
          </a:p>
          <a:p>
            <a:r>
              <a:rPr lang="it-IT" sz="1200" b="1" err="1">
                <a:latin typeface="Courier New" panose="02070309020205020404" pitchFamily="49" charset="0"/>
                <a:cs typeface="Courier New" panose="02070309020205020404" pitchFamily="49" charset="0"/>
              </a:rPr>
              <a:t>Probabilita'</a:t>
            </a:r>
            <a:r>
              <a:rPr lang="it-IT" sz="1200" b="1">
                <a:latin typeface="Courier New" panose="02070309020205020404" pitchFamily="49" charset="0"/>
                <a:cs typeface="Courier New" panose="02070309020205020404" pitchFamily="49" charset="0"/>
              </a:rPr>
              <a:t> </a:t>
            </a:r>
            <a:r>
              <a:rPr lang="it-IT" sz="1200" b="1" err="1">
                <a:latin typeface="Courier New" panose="02070309020205020404" pitchFamily="49" charset="0"/>
                <a:cs typeface="Courier New" panose="02070309020205020404" pitchFamily="49" charset="0"/>
              </a:rPr>
              <a:t>positivita'</a:t>
            </a:r>
            <a:r>
              <a:rPr lang="it-IT" sz="1200" b="1">
                <a:latin typeface="Courier New" panose="02070309020205020404" pitchFamily="49" charset="0"/>
                <a:cs typeface="Courier New" panose="02070309020205020404" pitchFamily="49" charset="0"/>
              </a:rPr>
              <a:t> p2:     </a:t>
            </a:r>
            <a:r>
              <a:rPr lang="it-IT" sz="1200">
                <a:latin typeface="Courier New" panose="02070309020205020404" pitchFamily="49" charset="0"/>
                <a:cs typeface="Courier New" panose="02070309020205020404" pitchFamily="49" charset="0"/>
              </a:rPr>
              <a:t>0.9613</a:t>
            </a:r>
          </a:p>
        </p:txBody>
      </p:sp>
      <p:sp>
        <p:nvSpPr>
          <p:cNvPr id="10" name="Rectangle 9">
            <a:extLst>
              <a:ext uri="{FF2B5EF4-FFF2-40B4-BE49-F238E27FC236}">
                <a16:creationId xmlns:a16="http://schemas.microsoft.com/office/drawing/2014/main" id="{2859E793-1314-9400-0CFF-91E674954E15}"/>
              </a:ext>
            </a:extLst>
          </p:cNvPr>
          <p:cNvSpPr/>
          <p:nvPr/>
        </p:nvSpPr>
        <p:spPr>
          <a:xfrm>
            <a:off x="615459" y="2097620"/>
            <a:ext cx="10115294" cy="25189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032960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Overfitting e </a:t>
            </a:r>
            <a:r>
              <a:rPr lang="it-IT" sz="4800" b="1" err="1">
                <a:latin typeface="Arial" panose="020B0604020202020204" pitchFamily="34" charset="0"/>
                <a:cs typeface="Arial" panose="020B0604020202020204" pitchFamily="34" charset="0"/>
              </a:rPr>
              <a:t>Underfitting</a:t>
            </a:r>
            <a:endParaRPr lang="it-IT" sz="4800" b="1">
              <a:latin typeface="Arial" panose="020B0604020202020204" pitchFamily="34" charset="0"/>
              <a:cs typeface="Arial" panose="020B0604020202020204" pitchFamily="34" charset="0"/>
            </a:endParaRP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8</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91088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Definizione del problema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(1/6)</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2585323"/>
          </a:xfrm>
          <a:prstGeom prst="rect">
            <a:avLst/>
          </a:prstGeom>
          <a:noFill/>
        </p:spPr>
        <p:txBody>
          <a:bodyPr wrap="square" rtlCol="0">
            <a:spAutoFit/>
          </a:bodyPr>
          <a:lstStyle/>
          <a:p>
            <a:pPr algn="just"/>
            <a:r>
              <a:rPr lang="it-IT">
                <a:latin typeface="Arial" panose="020B0604020202020204" pitchFamily="34" charset="0"/>
                <a:cs typeface="Arial" panose="020B0604020202020204" pitchFamily="34" charset="0"/>
              </a:rPr>
              <a:t>Dopo aver trattato teoricamente e implementato i modelli di Regressione Lineare e Regressione Logistica, vale la pena fare un accenno ai possibili problemi che possono deteriorarne le prestazioni. Tali problemi possono essere di due tipi:</a:t>
            </a:r>
          </a:p>
          <a:p>
            <a:pPr algn="just"/>
            <a:endParaRPr lang="it-I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L’overfitting</a:t>
            </a:r>
            <a:r>
              <a:rPr lang="it-IT">
                <a:latin typeface="Arial" panose="020B0604020202020204" pitchFamily="34" charset="0"/>
                <a:cs typeface="Arial" panose="020B0604020202020204" pitchFamily="34" charset="0"/>
              </a:rPr>
              <a:t> si verifica quando un modello ha ottime prestazioni sul training set, ma non generalizza bene sul test set. Ciò accade per esempio quando utilizziamo un polinomio di grado elevato per modellare dati lineari.</a:t>
            </a:r>
          </a:p>
          <a:p>
            <a:pPr algn="just"/>
            <a:endParaRPr lang="it-I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b="1">
                <a:latin typeface="Arial" panose="020B0604020202020204" pitchFamily="34" charset="0"/>
                <a:cs typeface="Arial" panose="020B0604020202020204" pitchFamily="34" charset="0"/>
              </a:rPr>
              <a:t>L’</a:t>
            </a:r>
            <a:r>
              <a:rPr lang="it-IT" b="1" err="1">
                <a:latin typeface="Arial" panose="020B0604020202020204" pitchFamily="34" charset="0"/>
                <a:cs typeface="Arial" panose="020B0604020202020204" pitchFamily="34" charset="0"/>
              </a:rPr>
              <a:t>underfitting</a:t>
            </a:r>
            <a:r>
              <a:rPr lang="it-IT">
                <a:latin typeface="Arial" panose="020B0604020202020204" pitchFamily="34" charset="0"/>
                <a:cs typeface="Arial" panose="020B0604020202020204" pitchFamily="34" charset="0"/>
              </a:rPr>
              <a:t> si verifica invece quando il modello scelto è troppo semplice per rappresentare i dati.</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732825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Definizione del problema</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CDA557BF-F941-91F8-2FE8-EFD9198F6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1700" y="1766992"/>
            <a:ext cx="7848600" cy="4343400"/>
          </a:xfrm>
          <a:prstGeom prst="rect">
            <a:avLst/>
          </a:prstGeom>
        </p:spPr>
      </p:pic>
    </p:spTree>
    <p:extLst>
      <p:ext uri="{BB962C8B-B14F-4D97-AF65-F5344CB8AC3E}">
        <p14:creationId xmlns:p14="http://schemas.microsoft.com/office/powerpoint/2010/main" val="39655603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Soluzioni proposte</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(3/6)</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4247317"/>
          </a:xfrm>
          <a:prstGeom prst="rect">
            <a:avLst/>
          </a:prstGeom>
          <a:noFill/>
        </p:spPr>
        <p:txBody>
          <a:bodyPr wrap="square" rtlCol="0">
            <a:spAutoFit/>
          </a:bodyPr>
          <a:lstStyle/>
          <a:p>
            <a:pPr algn="just"/>
            <a:r>
              <a:rPr lang="it-IT" b="1">
                <a:latin typeface="Arial" panose="020B0604020202020204" pitchFamily="34" charset="0"/>
                <a:cs typeface="Arial" panose="020B0604020202020204" pitchFamily="34" charset="0"/>
              </a:rPr>
              <a:t>L’overfitting</a:t>
            </a:r>
            <a:r>
              <a:rPr lang="it-IT">
                <a:latin typeface="Arial" panose="020B0604020202020204" pitchFamily="34" charset="0"/>
                <a:cs typeface="Arial" panose="020B0604020202020204" pitchFamily="34" charset="0"/>
              </a:rPr>
              <a:t> è quindi legato all’apprendimento di troppo rumore, mentre </a:t>
            </a:r>
            <a:r>
              <a:rPr lang="it-IT" b="1">
                <a:latin typeface="Arial" panose="020B0604020202020204" pitchFamily="34" charset="0"/>
                <a:cs typeface="Arial" panose="020B0604020202020204" pitchFamily="34" charset="0"/>
              </a:rPr>
              <a:t>l’</a:t>
            </a:r>
            <a:r>
              <a:rPr lang="it-IT" b="1" err="1">
                <a:latin typeface="Arial" panose="020B0604020202020204" pitchFamily="34" charset="0"/>
                <a:cs typeface="Arial" panose="020B0604020202020204" pitchFamily="34" charset="0"/>
              </a:rPr>
              <a:t>underfitting</a:t>
            </a:r>
            <a:r>
              <a:rPr lang="it-IT">
                <a:latin typeface="Arial" panose="020B0604020202020204" pitchFamily="34" charset="0"/>
                <a:cs typeface="Arial" panose="020B0604020202020204" pitchFamily="34" charset="0"/>
              </a:rPr>
              <a:t> è un problema che si verifica quando viene appreso troppo poco segnale e quindi la </a:t>
            </a:r>
            <a:r>
              <a:rPr lang="it-IT" err="1">
                <a:latin typeface="Arial" panose="020B0604020202020204" pitchFamily="34" charset="0"/>
                <a:cs typeface="Arial" panose="020B0604020202020204" pitchFamily="34" charset="0"/>
              </a:rPr>
              <a:t>loss</a:t>
            </a:r>
            <a:r>
              <a:rPr lang="it-IT">
                <a:latin typeface="Arial" panose="020B0604020202020204" pitchFamily="34" charset="0"/>
                <a:cs typeface="Arial" panose="020B0604020202020204" pitchFamily="34" charset="0"/>
              </a:rPr>
              <a:t> è alta sia nel validation set che nel test set. </a:t>
            </a:r>
          </a:p>
          <a:p>
            <a:pPr algn="just"/>
            <a:r>
              <a:rPr lang="it-IT" b="1">
                <a:latin typeface="Arial" panose="020B0604020202020204" pitchFamily="34" charset="0"/>
                <a:cs typeface="Arial" panose="020B0604020202020204" pitchFamily="34" charset="0"/>
              </a:rPr>
              <a:t>Come risolviamo questi problemi?</a:t>
            </a:r>
          </a:p>
          <a:p>
            <a:pPr algn="just"/>
            <a:endParaRPr lang="it-IT">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Per risolvere il problema di </a:t>
            </a:r>
            <a:r>
              <a:rPr lang="it-IT" b="1">
                <a:latin typeface="Arial" panose="020B0604020202020204" pitchFamily="34" charset="0"/>
                <a:cs typeface="Arial" panose="020B0604020202020204" pitchFamily="34" charset="0"/>
              </a:rPr>
              <a:t>overfitting</a:t>
            </a:r>
            <a:r>
              <a:rPr lang="it-IT">
                <a:latin typeface="Arial" panose="020B0604020202020204" pitchFamily="34" charset="0"/>
                <a:cs typeface="Arial" panose="020B0604020202020204" pitchFamily="34" charset="0"/>
              </a:rPr>
              <a:t> possono essere utili le seguenti strategie:</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Semplificare il modello, riducendo per esempio il numero di feature oppure di parametri</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Aumentare la dimensione del dataset</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Ridurre il rumore nel dataset, rimuovendo eventuali errori nei dati o </a:t>
            </a:r>
            <a:r>
              <a:rPr lang="it-IT" err="1">
                <a:latin typeface="Arial" panose="020B0604020202020204" pitchFamily="34" charset="0"/>
                <a:cs typeface="Arial" panose="020B0604020202020204" pitchFamily="34" charset="0"/>
              </a:rPr>
              <a:t>outliers</a:t>
            </a:r>
            <a:endParaRPr lang="it-I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Utilizzare un parametro di regolarizzazione </a:t>
            </a:r>
            <a:r>
              <a:rPr lang="el-GR">
                <a:latin typeface="Arial" panose="020B0604020202020204" pitchFamily="34" charset="0"/>
                <a:cs typeface="Arial" panose="020B0604020202020204" pitchFamily="34" charset="0"/>
              </a:rPr>
              <a:t>λ </a:t>
            </a:r>
            <a:r>
              <a:rPr lang="it-IT">
                <a:latin typeface="Arial" panose="020B0604020202020204" pitchFamily="34" charset="0"/>
                <a:cs typeface="Arial" panose="020B0604020202020204" pitchFamily="34" charset="0"/>
              </a:rPr>
              <a:t>per ridurre il valore dei parametri </a:t>
            </a:r>
            <a:r>
              <a:rPr lang="el-GR" i="1">
                <a:latin typeface="Arial" panose="020B0604020202020204" pitchFamily="34" charset="0"/>
                <a:cs typeface="Arial" panose="020B0604020202020204" pitchFamily="34" charset="0"/>
              </a:rPr>
              <a:t>θ</a:t>
            </a:r>
            <a:endParaRPr lang="it-IT" i="1">
              <a:latin typeface="Arial" panose="020B0604020202020204" pitchFamily="34" charset="0"/>
              <a:cs typeface="Arial" panose="020B0604020202020204" pitchFamily="34" charset="0"/>
            </a:endParaRPr>
          </a:p>
          <a:p>
            <a:pPr algn="just"/>
            <a:endParaRPr lang="it-IT" i="1">
              <a:latin typeface="Arial" panose="020B0604020202020204" pitchFamily="34" charset="0"/>
              <a:cs typeface="Arial" panose="020B0604020202020204" pitchFamily="34" charset="0"/>
            </a:endParaRPr>
          </a:p>
          <a:p>
            <a:pPr algn="just"/>
            <a:r>
              <a:rPr lang="it-IT">
                <a:latin typeface="Arial" panose="020B0604020202020204" pitchFamily="34" charset="0"/>
                <a:cs typeface="Arial" panose="020B0604020202020204" pitchFamily="34" charset="0"/>
              </a:rPr>
              <a:t>Per risolvere il problema di </a:t>
            </a:r>
            <a:r>
              <a:rPr lang="it-IT" b="1" err="1">
                <a:latin typeface="Arial" panose="020B0604020202020204" pitchFamily="34" charset="0"/>
                <a:cs typeface="Arial" panose="020B0604020202020204" pitchFamily="34" charset="0"/>
              </a:rPr>
              <a:t>underfitting</a:t>
            </a:r>
            <a:r>
              <a:rPr lang="it-IT">
                <a:latin typeface="Arial" panose="020B0604020202020204" pitchFamily="34" charset="0"/>
                <a:cs typeface="Arial" panose="020B0604020202020204" pitchFamily="34" charset="0"/>
              </a:rPr>
              <a:t> possono essere utili le seguenti strategie:</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Scelta di un modello più complesso e con più parametri</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Migliorare la qualità delle feature fornite al modello</a:t>
            </a:r>
          </a:p>
          <a:p>
            <a:pPr marL="285750" indent="-285750" algn="just">
              <a:buFont typeface="Arial" panose="020B0604020202020204" pitchFamily="34" charset="0"/>
              <a:buChar char="•"/>
            </a:pPr>
            <a:r>
              <a:rPr lang="it-IT">
                <a:latin typeface="Arial" panose="020B0604020202020204" pitchFamily="34" charset="0"/>
                <a:cs typeface="Arial" panose="020B0604020202020204" pitchFamily="34" charset="0"/>
              </a:rPr>
              <a:t>Ridurre il valore del parametro di regolarizzazione </a:t>
            </a:r>
            <a:r>
              <a:rPr lang="el-GR" i="1">
                <a:latin typeface="Arial" panose="020B0604020202020204" pitchFamily="34" charset="0"/>
                <a:cs typeface="Arial" panose="020B0604020202020204" pitchFamily="34" charset="0"/>
              </a:rPr>
              <a:t>λ</a:t>
            </a:r>
            <a:endParaRPr lang="it-IT" i="1">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13049906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20624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b="1">
                <a:latin typeface="Arial" panose="020B0604020202020204" pitchFamily="34" charset="0"/>
                <a:cs typeface="Arial" panose="020B0604020202020204" pitchFamily="34" charset="0"/>
              </a:rPr>
              <a:t>Rilevazione dell’overfitting e dell’</a:t>
            </a:r>
            <a:r>
              <a:rPr lang="it-IT" sz="3600" b="1" err="1">
                <a:latin typeface="Arial" panose="020B0604020202020204" pitchFamily="34" charset="0"/>
                <a:cs typeface="Arial" panose="020B0604020202020204" pitchFamily="34" charset="0"/>
              </a:rPr>
              <a:t>underfitting</a:t>
            </a:r>
            <a:r>
              <a:rPr lang="it-IT" sz="3600" b="1">
                <a:latin typeface="Arial" panose="020B0604020202020204" pitchFamily="34" charset="0"/>
                <a:cs typeface="Arial" panose="020B0604020202020204" pitchFamily="34" charset="0"/>
              </a:rPr>
              <a:t> in un modello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(4/6)</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9" name="TextBox 5">
            <a:extLst>
              <a:ext uri="{FF2B5EF4-FFF2-40B4-BE49-F238E27FC236}">
                <a16:creationId xmlns:a16="http://schemas.microsoft.com/office/drawing/2014/main" id="{EE496F12-2BC5-8980-B0AC-5F8E08A59828}"/>
              </a:ext>
            </a:extLst>
          </p:cNvPr>
          <p:cNvSpPr txBox="1"/>
          <p:nvPr/>
        </p:nvSpPr>
        <p:spPr>
          <a:xfrm>
            <a:off x="615462" y="1925696"/>
            <a:ext cx="10673862" cy="4247317"/>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Dunque, dato un dataset lo si suddivide in training set e in test set per costruire il modello di predizione. </a:t>
            </a: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endParaRPr lang="it-IT" dirty="0">
              <a:latin typeface="Arial" panose="020B0604020202020204" pitchFamily="34" charset="0"/>
              <a:cs typeface="Arial" panose="020B0604020202020204" pitchFamily="34" charset="0"/>
            </a:endParaRPr>
          </a:p>
          <a:p>
            <a:pPr algn="just"/>
            <a:r>
              <a:rPr lang="it-IT" dirty="0">
                <a:latin typeface="Arial" panose="020B0604020202020204" pitchFamily="34" charset="0"/>
                <a:cs typeface="Arial" panose="020B0604020202020204" pitchFamily="34" charset="0"/>
              </a:rPr>
              <a:t>Dopodiché, si valuta l’errore sul training set e sul test set in modo tale che se:</a:t>
            </a: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Se l’errore sul training set è alto, indipendentemente dall’errore sul test set c’è sicuramente un problema di </a:t>
            </a:r>
            <a:r>
              <a:rPr lang="it-IT" b="1" dirty="0" err="1">
                <a:latin typeface="Arial" panose="020B0604020202020204" pitchFamily="34" charset="0"/>
                <a:cs typeface="Arial" panose="020B0604020202020204" pitchFamily="34" charset="0"/>
              </a:rPr>
              <a:t>underfitting</a:t>
            </a:r>
            <a:r>
              <a:rPr lang="it-IT" dirty="0">
                <a:latin typeface="Arial" panose="020B0604020202020204" pitchFamily="34" charset="0"/>
                <a:cs typeface="Arial" panose="020B0604020202020204" pitchFamily="34" charset="0"/>
              </a:rPr>
              <a:t> (</a:t>
            </a:r>
            <a:r>
              <a:rPr lang="it-IT" b="1" dirty="0">
                <a:latin typeface="Arial" panose="020B0604020202020204" pitchFamily="34" charset="0"/>
                <a:cs typeface="Arial" panose="020B0604020202020204" pitchFamily="34" charset="0"/>
              </a:rPr>
              <a:t>problema troppo generalizzato</a:t>
            </a:r>
            <a:r>
              <a:rPr lang="it-IT"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Se l’errore sul training set è basso mentre quello sul test set è elevato si tratta di </a:t>
            </a:r>
            <a:r>
              <a:rPr lang="it-IT" b="1" dirty="0" err="1">
                <a:latin typeface="Arial" panose="020B0604020202020204" pitchFamily="34" charset="0"/>
                <a:cs typeface="Arial" panose="020B0604020202020204" pitchFamily="34" charset="0"/>
              </a:rPr>
              <a:t>overfitting</a:t>
            </a:r>
            <a:endParaRPr lang="it-IT"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Se l’errore è basso sia su training set che su test set allora il test è superato, </a:t>
            </a:r>
            <a:r>
              <a:rPr lang="it-IT" b="1" dirty="0">
                <a:latin typeface="Arial" panose="020B0604020202020204" pitchFamily="34" charset="0"/>
                <a:cs typeface="Arial" panose="020B0604020202020204" pitchFamily="34" charset="0"/>
              </a:rPr>
              <a:t>non ci sono problemi</a:t>
            </a:r>
          </a:p>
        </p:txBody>
      </p:sp>
      <p:pic>
        <p:nvPicPr>
          <p:cNvPr id="3" name="Immagine 2">
            <a:extLst>
              <a:ext uri="{FF2B5EF4-FFF2-40B4-BE49-F238E27FC236}">
                <a16:creationId xmlns:a16="http://schemas.microsoft.com/office/drawing/2014/main" id="{F9C18B1B-ADA6-8D01-1A79-251E1D5AB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906" y="2343830"/>
            <a:ext cx="3698188" cy="2315188"/>
          </a:xfrm>
          <a:prstGeom prst="rect">
            <a:avLst/>
          </a:prstGeom>
        </p:spPr>
      </p:pic>
    </p:spTree>
    <p:extLst>
      <p:ext uri="{BB962C8B-B14F-4D97-AF65-F5344CB8AC3E}">
        <p14:creationId xmlns:p14="http://schemas.microsoft.com/office/powerpoint/2010/main" val="4168416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Esempio di </a:t>
            </a:r>
            <a:r>
              <a:rPr lang="it-IT" sz="4800" b="1" err="1">
                <a:latin typeface="Arial" panose="020B0604020202020204" pitchFamily="34" charset="0"/>
                <a:cs typeface="Arial" panose="020B0604020202020204" pitchFamily="34" charset="0"/>
              </a:rPr>
              <a:t>underfitting</a:t>
            </a:r>
            <a:r>
              <a:rPr lang="it-IT" sz="4800" b="1">
                <a:latin typeface="Arial" panose="020B0604020202020204" pitchFamily="34" charset="0"/>
                <a:cs typeface="Arial" panose="020B0604020202020204" pitchFamily="34" charset="0"/>
              </a:rPr>
              <a:t> su MATLAB</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(5/6)</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923330"/>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A titolo d’esempio, volendo simulare nel modello di </a:t>
            </a:r>
            <a:r>
              <a:rPr lang="it-IT" b="1" dirty="0">
                <a:latin typeface="Arial" panose="020B0604020202020204" pitchFamily="34" charset="0"/>
                <a:cs typeface="Arial" panose="020B0604020202020204" pitchFamily="34" charset="0"/>
              </a:rPr>
              <a:t>Regressione Lineare semplice</a:t>
            </a:r>
            <a:r>
              <a:rPr lang="it-IT" dirty="0">
                <a:latin typeface="Arial" panose="020B0604020202020204" pitchFamily="34" charset="0"/>
                <a:cs typeface="Arial" panose="020B0604020202020204" pitchFamily="34" charset="0"/>
              </a:rPr>
              <a:t>, visto nella sezione 3, una situazione di </a:t>
            </a:r>
            <a:r>
              <a:rPr lang="it-IT" b="1" dirty="0" err="1">
                <a:latin typeface="Arial" panose="020B0604020202020204" pitchFamily="34" charset="0"/>
                <a:cs typeface="Arial" panose="020B0604020202020204" pitchFamily="34" charset="0"/>
              </a:rPr>
              <a:t>underfitting</a:t>
            </a:r>
            <a:r>
              <a:rPr lang="it-IT" dirty="0">
                <a:latin typeface="Arial" panose="020B0604020202020204" pitchFamily="34" charset="0"/>
                <a:cs typeface="Arial" panose="020B0604020202020204" pitchFamily="34" charset="0"/>
              </a:rPr>
              <a:t>, si può implementare attraverso l’algoritmo di </a:t>
            </a:r>
            <a:r>
              <a:rPr lang="it-IT" b="1" dirty="0" err="1">
                <a:latin typeface="Arial" panose="020B0604020202020204" pitchFamily="34" charset="0"/>
                <a:cs typeface="Arial" panose="020B0604020202020204" pitchFamily="34" charset="0"/>
              </a:rPr>
              <a:t>Stochastic</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Gradient</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Descent</a:t>
            </a:r>
            <a:r>
              <a:rPr lang="it-IT" dirty="0">
                <a:latin typeface="Arial" panose="020B0604020202020204" pitchFamily="34" charset="0"/>
                <a:cs typeface="Arial" panose="020B0604020202020204" pitchFamily="34" charset="0"/>
              </a:rPr>
              <a:t> un modello di questo tipo:</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2" name="CasellaDiTesto 1">
            <a:extLst>
              <a:ext uri="{FF2B5EF4-FFF2-40B4-BE49-F238E27FC236}">
                <a16:creationId xmlns:a16="http://schemas.microsoft.com/office/drawing/2014/main" id="{0AEF1C3A-6E0E-BEA7-337B-EDBBD54F2142}"/>
              </a:ext>
            </a:extLst>
          </p:cNvPr>
          <p:cNvSpPr txBox="1"/>
          <p:nvPr/>
        </p:nvSpPr>
        <p:spPr>
          <a:xfrm>
            <a:off x="766874" y="2959649"/>
            <a:ext cx="5856090" cy="3046988"/>
          </a:xfrm>
          <a:prstGeom prst="rect">
            <a:avLst/>
          </a:prstGeom>
          <a:noFill/>
          <a:ln>
            <a:solidFill>
              <a:schemeClr val="tx1"/>
            </a:solidFill>
          </a:ln>
        </p:spPr>
        <p:txBody>
          <a:bodyPr wrap="none" rtlCol="0">
            <a:spAutoFit/>
          </a:bodyPr>
          <a:lstStyle/>
          <a:p>
            <a:r>
              <a:rPr lang="it-IT" sz="1200">
                <a:solidFill>
                  <a:srgbClr val="028009"/>
                </a:solidFill>
                <a:latin typeface="Courier New" panose="02070309020205020404" pitchFamily="49" charset="0"/>
                <a:cs typeface="Courier New" panose="02070309020205020404" pitchFamily="49" charset="0"/>
              </a:rPr>
              <a:t>%Ripetibilità  esperimento</a:t>
            </a:r>
          </a:p>
          <a:p>
            <a:r>
              <a:rPr lang="it-IT" sz="1200" err="1">
                <a:solidFill>
                  <a:srgbClr val="000000"/>
                </a:solidFill>
                <a:latin typeface="Courier New" panose="02070309020205020404" pitchFamily="49" charset="0"/>
                <a:cs typeface="Courier New" panose="02070309020205020404" pitchFamily="49" charset="0"/>
              </a:rPr>
              <a:t>rng</a:t>
            </a:r>
            <a:r>
              <a:rPr lang="it-IT" sz="1200">
                <a:solidFill>
                  <a:srgbClr val="000000"/>
                </a:solidFill>
                <a:latin typeface="Courier New" panose="02070309020205020404" pitchFamily="49" charset="0"/>
                <a:cs typeface="Courier New" panose="02070309020205020404" pitchFamily="49" charset="0"/>
              </a:rPr>
              <a:t>(0,</a:t>
            </a:r>
            <a:r>
              <a:rPr lang="it-IT" sz="1200">
                <a:solidFill>
                  <a:srgbClr val="AA04F9"/>
                </a:solidFill>
                <a:latin typeface="Courier New" panose="02070309020205020404" pitchFamily="49" charset="0"/>
                <a:cs typeface="Courier New" panose="02070309020205020404" pitchFamily="49" charset="0"/>
              </a:rPr>
              <a:t>'twister'</a:t>
            </a:r>
            <a:r>
              <a:rPr lang="it-IT" sz="1200">
                <a:solidFill>
                  <a:srgbClr val="000000"/>
                </a:solidFill>
                <a:latin typeface="Courier New" panose="02070309020205020404" pitchFamily="49" charset="0"/>
                <a:cs typeface="Courier New" panose="02070309020205020404" pitchFamily="49" charset="0"/>
              </a:rPr>
              <a:t>);</a:t>
            </a:r>
            <a:endParaRPr lang="it-IT" sz="1200">
              <a:solidFill>
                <a:srgbClr val="AA04F9"/>
              </a:solidFill>
              <a:latin typeface="Courier New" panose="02070309020205020404" pitchFamily="49" charset="0"/>
              <a:cs typeface="Courier New" panose="02070309020205020404" pitchFamily="49" charset="0"/>
            </a:endParaRP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%Generazione dataset</a:t>
            </a:r>
          </a:p>
          <a:p>
            <a:r>
              <a:rPr lang="it-IT" sz="1200">
                <a:latin typeface="Courier New" panose="02070309020205020404" pitchFamily="49" charset="0"/>
                <a:cs typeface="Courier New" panose="02070309020205020404" pitchFamily="49" charset="0"/>
              </a:rPr>
              <a:t>x = 50*rand(250,1);</a:t>
            </a:r>
          </a:p>
          <a:p>
            <a:r>
              <a:rPr lang="it-IT" sz="1200">
                <a:latin typeface="Courier New" panose="02070309020205020404" pitchFamily="49" charset="0"/>
                <a:cs typeface="Courier New" panose="02070309020205020404" pitchFamily="49" charset="0"/>
              </a:rPr>
              <a:t>y =  x.^3 + 50^2 .* </a:t>
            </a:r>
            <a:r>
              <a:rPr lang="it-IT" sz="1200" err="1">
                <a:latin typeface="Courier New" panose="02070309020205020404" pitchFamily="49" charset="0"/>
                <a:cs typeface="Courier New" panose="02070309020205020404" pitchFamily="49" charset="0"/>
              </a:rPr>
              <a:t>randn</a:t>
            </a:r>
            <a:r>
              <a:rPr lang="it-IT" sz="1200">
                <a:latin typeface="Courier New" panose="02070309020205020404" pitchFamily="49" charset="0"/>
                <a:cs typeface="Courier New" panose="02070309020205020404" pitchFamily="49" charset="0"/>
              </a:rPr>
              <a:t>(250,1);</a:t>
            </a:r>
          </a:p>
          <a:p>
            <a:r>
              <a:rPr lang="it-IT" sz="1200">
                <a:latin typeface="Courier New" panose="02070309020205020404" pitchFamily="49" charset="0"/>
                <a:cs typeface="Courier New" panose="02070309020205020404" pitchFamily="49" charset="0"/>
              </a:rPr>
              <a:t>x = [</a:t>
            </a:r>
            <a:r>
              <a:rPr lang="it-IT" sz="1200" err="1">
                <a:latin typeface="Courier New" panose="02070309020205020404" pitchFamily="49" charset="0"/>
                <a:cs typeface="Courier New" panose="02070309020205020404" pitchFamily="49" charset="0"/>
              </a:rPr>
              <a:t>ones</a:t>
            </a:r>
            <a:r>
              <a:rPr lang="it-IT" sz="1200">
                <a:latin typeface="Courier New" panose="02070309020205020404" pitchFamily="49" charset="0"/>
                <a:cs typeface="Courier New" panose="02070309020205020404" pitchFamily="49" charset="0"/>
              </a:rPr>
              <a:t>(length(x),1) x];</a:t>
            </a: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%Parametri theta inizializzati casualmente</a:t>
            </a:r>
          </a:p>
          <a:p>
            <a:r>
              <a:rPr lang="it-IT" sz="1200" err="1">
                <a:latin typeface="Courier New" panose="02070309020205020404" pitchFamily="49" charset="0"/>
                <a:cs typeface="Courier New" panose="02070309020205020404" pitchFamily="49" charset="0"/>
              </a:rPr>
              <a:t>theta_sgd</a:t>
            </a:r>
            <a:r>
              <a:rPr lang="it-IT" sz="1200">
                <a:latin typeface="Courier New" panose="02070309020205020404" pitchFamily="49" charset="0"/>
                <a:cs typeface="Courier New" panose="02070309020205020404" pitchFamily="49" charset="0"/>
              </a:rPr>
              <a:t> = rand(1,length(x(1,:)));</a:t>
            </a:r>
          </a:p>
          <a:p>
            <a:r>
              <a:rPr lang="it-IT" sz="1200" err="1">
                <a:latin typeface="Courier New" panose="02070309020205020404" pitchFamily="49" charset="0"/>
                <a:cs typeface="Courier New" panose="02070309020205020404" pitchFamily="49" charset="0"/>
              </a:rPr>
              <a:t>lr</a:t>
            </a:r>
            <a:r>
              <a:rPr lang="it-IT" sz="1200">
                <a:latin typeface="Courier New" panose="02070309020205020404" pitchFamily="49" charset="0"/>
                <a:cs typeface="Courier New" panose="02070309020205020404" pitchFamily="49" charset="0"/>
              </a:rPr>
              <a:t> = 0.000001;</a:t>
            </a:r>
          </a:p>
          <a:p>
            <a:r>
              <a:rPr lang="it-IT" sz="1200" err="1">
                <a:latin typeface="Courier New" panose="02070309020205020404" pitchFamily="49" charset="0"/>
                <a:cs typeface="Courier New" panose="02070309020205020404" pitchFamily="49" charset="0"/>
              </a:rPr>
              <a:t>it</a:t>
            </a:r>
            <a:r>
              <a:rPr lang="it-IT" sz="1200">
                <a:latin typeface="Courier New" panose="02070309020205020404" pitchFamily="49" charset="0"/>
                <a:cs typeface="Courier New" panose="02070309020205020404" pitchFamily="49" charset="0"/>
              </a:rPr>
              <a:t> = 100;</a:t>
            </a:r>
          </a:p>
          <a:p>
            <a:r>
              <a:rPr lang="it-IT" sz="1200">
                <a:latin typeface="Courier New" panose="02070309020205020404" pitchFamily="49" charset="0"/>
                <a:cs typeface="Courier New" panose="02070309020205020404" pitchFamily="49" charset="0"/>
              </a:rPr>
              <a:t> </a:t>
            </a:r>
          </a:p>
          <a:p>
            <a:r>
              <a:rPr lang="it-IT" sz="1200">
                <a:solidFill>
                  <a:srgbClr val="028009"/>
                </a:solidFill>
                <a:latin typeface="Courier New" panose="02070309020205020404" pitchFamily="49" charset="0"/>
                <a:cs typeface="Courier New" panose="02070309020205020404" pitchFamily="49" charset="0"/>
              </a:rPr>
              <a:t>%Fitting parametri con </a:t>
            </a:r>
            <a:r>
              <a:rPr lang="it-IT" sz="1200" err="1">
                <a:solidFill>
                  <a:srgbClr val="028009"/>
                </a:solidFill>
                <a:latin typeface="Courier New" panose="02070309020205020404" pitchFamily="49" charset="0"/>
                <a:cs typeface="Courier New" panose="02070309020205020404" pitchFamily="49" charset="0"/>
              </a:rPr>
              <a:t>sgd</a:t>
            </a:r>
            <a:endParaRPr lang="it-IT" sz="1200">
              <a:solidFill>
                <a:srgbClr val="028009"/>
              </a:solidFill>
              <a:latin typeface="Courier New" panose="02070309020205020404" pitchFamily="49" charset="0"/>
              <a:cs typeface="Courier New" panose="02070309020205020404" pitchFamily="49" charset="0"/>
            </a:endParaRPr>
          </a:p>
          <a:p>
            <a:r>
              <a:rPr lang="it-IT" sz="1200">
                <a:latin typeface="Courier New" panose="02070309020205020404" pitchFamily="49" charset="0"/>
                <a:cs typeface="Courier New" panose="02070309020205020404" pitchFamily="49" charset="0"/>
              </a:rPr>
              <a:t>[</a:t>
            </a:r>
            <a:r>
              <a:rPr lang="it-IT" sz="1200" err="1">
                <a:latin typeface="Courier New" panose="02070309020205020404" pitchFamily="49" charset="0"/>
                <a:cs typeface="Courier New" panose="02070309020205020404" pitchFamily="49" charset="0"/>
              </a:rPr>
              <a:t>theta_sgd</a:t>
            </a:r>
            <a:r>
              <a:rPr lang="it-IT" sz="1200">
                <a:latin typeface="Courier New" panose="02070309020205020404" pitchFamily="49" charset="0"/>
                <a:cs typeface="Courier New" panose="02070309020205020404" pitchFamily="49" charset="0"/>
              </a:rPr>
              <a:t>, </a:t>
            </a:r>
            <a:r>
              <a:rPr lang="it-IT" sz="1200" err="1">
                <a:latin typeface="Courier New" panose="02070309020205020404" pitchFamily="49" charset="0"/>
                <a:cs typeface="Courier New" panose="02070309020205020404" pitchFamily="49" charset="0"/>
              </a:rPr>
              <a:t>cost_hist_sgd</a:t>
            </a:r>
            <a:r>
              <a:rPr lang="it-IT" sz="1200">
                <a:latin typeface="Courier New" panose="02070309020205020404" pitchFamily="49" charset="0"/>
                <a:cs typeface="Courier New" panose="02070309020205020404" pitchFamily="49" charset="0"/>
              </a:rPr>
              <a:t>, </a:t>
            </a:r>
            <a:r>
              <a:rPr lang="it-IT" sz="1200" err="1">
                <a:latin typeface="Courier New" panose="02070309020205020404" pitchFamily="49" charset="0"/>
                <a:cs typeface="Courier New" panose="02070309020205020404" pitchFamily="49" charset="0"/>
              </a:rPr>
              <a:t>n_sgd</a:t>
            </a:r>
            <a:r>
              <a:rPr lang="it-IT" sz="1200">
                <a:latin typeface="Courier New" panose="02070309020205020404" pitchFamily="49" charset="0"/>
                <a:cs typeface="Courier New" panose="02070309020205020404" pitchFamily="49" charset="0"/>
              </a:rPr>
              <a:t>] = </a:t>
            </a:r>
            <a:r>
              <a:rPr lang="it-IT" sz="1200" err="1">
                <a:latin typeface="Courier New" panose="02070309020205020404" pitchFamily="49" charset="0"/>
                <a:cs typeface="Courier New" panose="02070309020205020404" pitchFamily="49" charset="0"/>
              </a:rPr>
              <a:t>sgd</a:t>
            </a:r>
            <a:r>
              <a:rPr lang="it-IT" sz="1200">
                <a:latin typeface="Courier New" panose="02070309020205020404" pitchFamily="49" charset="0"/>
                <a:cs typeface="Courier New" panose="02070309020205020404" pitchFamily="49" charset="0"/>
              </a:rPr>
              <a:t>(</a:t>
            </a:r>
            <a:r>
              <a:rPr lang="it-IT" sz="1200" err="1">
                <a:latin typeface="Courier New" panose="02070309020205020404" pitchFamily="49" charset="0"/>
                <a:cs typeface="Courier New" panose="02070309020205020404" pitchFamily="49" charset="0"/>
              </a:rPr>
              <a:t>theta_sgd,x,y,lr,it</a:t>
            </a:r>
            <a:r>
              <a:rPr lang="it-IT" sz="1200">
                <a:latin typeface="Courier New" panose="02070309020205020404" pitchFamily="49" charset="0"/>
                <a:cs typeface="Courier New" panose="02070309020205020404" pitchFamily="49" charset="0"/>
              </a:rPr>
              <a:t>);</a:t>
            </a:r>
          </a:p>
          <a:p>
            <a:endParaRPr lang="it-IT" sz="12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191494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Esempio di </a:t>
            </a:r>
            <a:r>
              <a:rPr lang="it-IT" sz="4800" b="1" err="1">
                <a:latin typeface="Arial" panose="020B0604020202020204" pitchFamily="34" charset="0"/>
                <a:cs typeface="Arial" panose="020B0604020202020204" pitchFamily="34" charset="0"/>
              </a:rPr>
              <a:t>underfitting</a:t>
            </a:r>
            <a:r>
              <a:rPr lang="it-IT" sz="4800" b="1">
                <a:latin typeface="Arial" panose="020B0604020202020204" pitchFamily="34" charset="0"/>
                <a:cs typeface="Arial" panose="020B0604020202020204" pitchFamily="34" charset="0"/>
              </a:rPr>
              <a:t> su MATLAB</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38793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(6/6)</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Dal risultato di tale simulazione si può notare che i valori predetti dal modello costruito approssimano in maniera errata i dati del training set, in particolare essi non seguono la curva di apprendimento attesa.</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a:extLst>
              <a:ext uri="{FF2B5EF4-FFF2-40B4-BE49-F238E27FC236}">
                <a16:creationId xmlns:a16="http://schemas.microsoft.com/office/drawing/2014/main" id="{19A77D35-33F4-92BE-13BB-A93668240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000" y="2667118"/>
            <a:ext cx="4680000" cy="3510000"/>
          </a:xfrm>
          <a:prstGeom prst="rect">
            <a:avLst/>
          </a:prstGeom>
        </p:spPr>
      </p:pic>
    </p:spTree>
    <p:extLst>
      <p:ext uri="{BB962C8B-B14F-4D97-AF65-F5344CB8AC3E}">
        <p14:creationId xmlns:p14="http://schemas.microsoft.com/office/powerpoint/2010/main" val="135205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2520502"/>
            <a:ext cx="10691446" cy="1397793"/>
          </a:xfrm>
        </p:spPr>
        <p:txBody>
          <a:bodyPr>
            <a:normAutofit fontScale="90000"/>
          </a:bodyPr>
          <a:lstStyle/>
          <a:p>
            <a:pPr algn="l"/>
            <a:r>
              <a:rPr lang="it-IT" sz="4800" b="1">
                <a:latin typeface="Arial" panose="020B0604020202020204" pitchFamily="34" charset="0"/>
                <a:cs typeface="Arial" panose="020B0604020202020204" pitchFamily="34" charset="0"/>
              </a:rPr>
              <a:t>Differenze tra apprendimento supervisionato e non supervisionato</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2</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9436355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904623"/>
          </a:xfrm>
        </p:spPr>
        <p:txBody>
          <a:bodyPr>
            <a:normAutofit/>
          </a:bodyPr>
          <a:lstStyle/>
          <a:p>
            <a:pPr algn="l"/>
            <a:r>
              <a:rPr lang="it-IT" sz="4000" b="1" err="1">
                <a:latin typeface="Arial" panose="020B0604020202020204" pitchFamily="34" charset="0"/>
                <a:cs typeface="Arial" panose="020B0604020202020204" pitchFamily="34" charset="0"/>
              </a:rPr>
              <a:t>Proof</a:t>
            </a:r>
            <a:r>
              <a:rPr lang="it-IT" sz="4000" b="1">
                <a:latin typeface="Arial" panose="020B0604020202020204" pitchFamily="34" charset="0"/>
                <a:cs typeface="Arial" panose="020B0604020202020204" pitchFamily="34" charset="0"/>
              </a:rPr>
              <a:t> of Concept: da Matlab APP a Web App for Browser</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Sezione 9</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Tree>
    <p:extLst>
      <p:ext uri="{BB962C8B-B14F-4D97-AF65-F5344CB8AC3E}">
        <p14:creationId xmlns:p14="http://schemas.microsoft.com/office/powerpoint/2010/main" val="3198589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err="1">
                <a:latin typeface="Arial" panose="020B0604020202020204" pitchFamily="34" charset="0"/>
                <a:cs typeface="Arial" panose="020B0604020202020204" pitchFamily="34" charset="0"/>
              </a:rPr>
              <a:t>Proof</a:t>
            </a:r>
            <a:r>
              <a:rPr lang="it-IT" sz="4800" b="1">
                <a:latin typeface="Arial" panose="020B0604020202020204" pitchFamily="34" charset="0"/>
                <a:cs typeface="Arial" panose="020B0604020202020204" pitchFamily="34" charset="0"/>
              </a:rPr>
              <a:t> of Concept: da Matlab APP a Web App for Browser</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55049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(1/3)</a:t>
            </a:r>
          </a:p>
        </p:txBody>
      </p:sp>
      <p:sp>
        <p:nvSpPr>
          <p:cNvPr id="6" name="TextBox 5">
            <a:extLst>
              <a:ext uri="{FF2B5EF4-FFF2-40B4-BE49-F238E27FC236}">
                <a16:creationId xmlns:a16="http://schemas.microsoft.com/office/drawing/2014/main" id="{D996B00E-A666-5354-0039-BED74907960B}"/>
              </a:ext>
            </a:extLst>
          </p:cNvPr>
          <p:cNvSpPr txBox="1"/>
          <p:nvPr/>
        </p:nvSpPr>
        <p:spPr>
          <a:xfrm>
            <a:off x="5223128" y="4658376"/>
            <a:ext cx="5876778"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Dopo aver realizzato il modello SARS-CoV2 (Covid19), si è creata una applicazione </a:t>
            </a:r>
            <a:r>
              <a:rPr lang="it-IT" b="1" dirty="0">
                <a:latin typeface="Arial" panose="020B0604020202020204" pitchFamily="34" charset="0"/>
                <a:cs typeface="Arial" panose="020B0604020202020204" pitchFamily="34" charset="0"/>
              </a:rPr>
              <a:t>MATLAB</a:t>
            </a:r>
            <a:r>
              <a:rPr lang="it-IT" dirty="0">
                <a:latin typeface="Arial" panose="020B0604020202020204" pitchFamily="34" charset="0"/>
                <a:cs typeface="Arial" panose="020B0604020202020204" pitchFamily="34" charset="0"/>
              </a:rPr>
              <a:t> che ne fa uso.</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3" name="Immagine 2">
            <a:extLst>
              <a:ext uri="{FF2B5EF4-FFF2-40B4-BE49-F238E27FC236}">
                <a16:creationId xmlns:a16="http://schemas.microsoft.com/office/drawing/2014/main" id="{3588198B-A43A-7C35-98B6-AA37E0884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460" y="2000898"/>
            <a:ext cx="6008859" cy="3857807"/>
          </a:xfrm>
          <a:prstGeom prst="rect">
            <a:avLst/>
          </a:prstGeom>
        </p:spPr>
      </p:pic>
    </p:spTree>
    <p:extLst>
      <p:ext uri="{BB962C8B-B14F-4D97-AF65-F5344CB8AC3E}">
        <p14:creationId xmlns:p14="http://schemas.microsoft.com/office/powerpoint/2010/main" val="2622010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err="1">
                <a:latin typeface="Arial" panose="020B0604020202020204" pitchFamily="34" charset="0"/>
                <a:cs typeface="Arial" panose="020B0604020202020204" pitchFamily="34" charset="0"/>
              </a:rPr>
              <a:t>Proof</a:t>
            </a:r>
            <a:r>
              <a:rPr lang="it-IT" sz="4800" b="1">
                <a:latin typeface="Arial" panose="020B0604020202020204" pitchFamily="34" charset="0"/>
                <a:cs typeface="Arial" panose="020B0604020202020204" pitchFamily="34" charset="0"/>
              </a:rPr>
              <a:t> of Concept: da Matlab APP a Web App for Browser</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55049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(2/3)</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1" y="2223633"/>
            <a:ext cx="4796949" cy="1477328"/>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È stato poi realizzato un prototipo </a:t>
            </a:r>
            <a:r>
              <a:rPr lang="it-IT" dirty="0">
                <a:latin typeface="Arial" panose="020B0604020202020204" pitchFamily="34" charset="0"/>
                <a:cs typeface="Arial" panose="020B0604020202020204" pitchFamily="34" charset="0"/>
                <a:hlinkClick r:id="rId2"/>
              </a:rPr>
              <a:t>Web App</a:t>
            </a:r>
            <a:r>
              <a:rPr lang="it-IT" dirty="0">
                <a:latin typeface="Arial" panose="020B0604020202020204" pitchFamily="34" charset="0"/>
                <a:cs typeface="Arial" panose="020B0604020202020204" pitchFamily="34" charset="0"/>
              </a:rPr>
              <a:t>, in modo tale che il «paziente» inserirà i sintomi e altre informazioni relative al virus e il modello calcolerà la probabilità potenziale all’infezione al SARS-CoV2 (Covid19).</a:t>
            </a:r>
            <a:endParaRPr lang="it-IT" b="1"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9" name="Immagine 8" descr="Immagine che contiene testo&#10;&#10;Descrizione generata automaticamente">
            <a:extLst>
              <a:ext uri="{FF2B5EF4-FFF2-40B4-BE49-F238E27FC236}">
                <a16:creationId xmlns:a16="http://schemas.microsoft.com/office/drawing/2014/main" id="{A7885F9A-57FD-AD20-55F6-18023C904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656" y="1867659"/>
            <a:ext cx="5238005" cy="4201176"/>
          </a:xfrm>
          <a:prstGeom prst="rect">
            <a:avLst/>
          </a:prstGeom>
        </p:spPr>
      </p:pic>
    </p:spTree>
    <p:extLst>
      <p:ext uri="{BB962C8B-B14F-4D97-AF65-F5344CB8AC3E}">
        <p14:creationId xmlns:p14="http://schemas.microsoft.com/office/powerpoint/2010/main" val="727810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err="1">
                <a:latin typeface="Arial" panose="020B0604020202020204" pitchFamily="34" charset="0"/>
                <a:cs typeface="Arial" panose="020B0604020202020204" pitchFamily="34" charset="0"/>
              </a:rPr>
              <a:t>Proof</a:t>
            </a:r>
            <a:r>
              <a:rPr lang="it-IT" sz="4800" b="1">
                <a:latin typeface="Arial" panose="020B0604020202020204" pitchFamily="34" charset="0"/>
                <a:cs typeface="Arial" panose="020B0604020202020204" pitchFamily="34" charset="0"/>
              </a:rPr>
              <a:t> of Concept: da Matlab APP a Web App for Browser</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550491"/>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(3/3)</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1" y="2223633"/>
            <a:ext cx="10387819" cy="1200329"/>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Ad </a:t>
            </a:r>
            <a:r>
              <a:rPr lang="en-US" dirty="0" err="1">
                <a:latin typeface="Arial" panose="020B0604020202020204" pitchFamily="34" charset="0"/>
                <a:cs typeface="Arial" panose="020B0604020202020204" pitchFamily="34" charset="0"/>
              </a:rPr>
              <a:t>esempio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inserendo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seguenti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parametri</a:t>
            </a:r>
            <a:r>
              <a:rPr lang="en-US" dirty="0">
                <a:latin typeface="Arial" panose="020B0604020202020204" pitchFamily="34" charset="0"/>
                <a:cs typeface="Arial" panose="020B0604020202020204" pitchFamily="34" charset="0"/>
              </a:rPr>
              <a:t>: Breathing Problem, Fever, Sore Throat, Fatigue, Contact with COVID Patient, Visited Public Exposed Places, Family working in Public Exposed Places, Wearing Masks, il </a:t>
            </a:r>
            <a:r>
              <a:rPr lang="en-US" dirty="0" err="1">
                <a:latin typeface="Arial" panose="020B0604020202020204" pitchFamily="34" charset="0"/>
                <a:cs typeface="Arial" panose="020B0604020202020204" pitchFamily="34" charset="0"/>
              </a:rPr>
              <a:t>sistema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restituirà</a:t>
            </a:r>
            <a:r>
              <a:rPr lang="en-US" dirty="0">
                <a:latin typeface="Arial" panose="020B0604020202020204" pitchFamily="34" charset="0"/>
                <a:cs typeface="Arial" panose="020B0604020202020204" pitchFamily="34" charset="0"/>
              </a:rPr>
              <a:t> la </a:t>
            </a:r>
            <a:r>
              <a:rPr lang="en-US" dirty="0" err="1">
                <a:latin typeface="Arial" panose="020B0604020202020204" pitchFamily="34" charset="0"/>
                <a:cs typeface="Arial" panose="020B0604020202020204" pitchFamily="34" charset="0"/>
              </a:rPr>
              <a:t>seguente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probabilità</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infezione</a:t>
            </a:r>
            <a:r>
              <a:rPr lang="en-US" dirty="0">
                <a:latin typeface="Arial" panose="020B0604020202020204" pitchFamily="34" charset="0"/>
                <a:cs typeface="Arial" panose="020B0604020202020204" pitchFamily="34" charset="0"/>
              </a:rPr>
              <a:t>:</a:t>
            </a:r>
          </a:p>
          <a:p>
            <a:pPr algn="just"/>
            <a:endParaRPr lang="it-IT" b="1"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pic>
        <p:nvPicPr>
          <p:cNvPr id="11" name="Immagine 10" descr="Immagine che contiene testo&#10;&#10;Descrizione generata automaticamente">
            <a:extLst>
              <a:ext uri="{FF2B5EF4-FFF2-40B4-BE49-F238E27FC236}">
                <a16:creationId xmlns:a16="http://schemas.microsoft.com/office/drawing/2014/main" id="{1D2A6E09-92BA-1E13-D0B1-DC21FC9B7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624" y="3344481"/>
            <a:ext cx="7228536" cy="2830220"/>
          </a:xfrm>
          <a:prstGeom prst="rect">
            <a:avLst/>
          </a:prstGeom>
        </p:spPr>
      </p:pic>
    </p:spTree>
    <p:extLst>
      <p:ext uri="{BB962C8B-B14F-4D97-AF65-F5344CB8AC3E}">
        <p14:creationId xmlns:p14="http://schemas.microsoft.com/office/powerpoint/2010/main" val="2881971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E3501BA-B5E9-EA8E-3E4C-64A13213648A}"/>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71C49E-D16B-E631-AAF2-8558D63EBE9D}"/>
              </a:ext>
            </a:extLst>
          </p:cNvPr>
          <p:cNvSpPr>
            <a:spLocks noGrp="1"/>
          </p:cNvSpPr>
          <p:nvPr>
            <p:ph type="ctrTitle"/>
          </p:nvPr>
        </p:nvSpPr>
        <p:spPr>
          <a:xfrm>
            <a:off x="615461" y="1925697"/>
            <a:ext cx="10691446" cy="1397793"/>
          </a:xfrm>
        </p:spPr>
        <p:txBody>
          <a:bodyPr>
            <a:normAutofit/>
          </a:bodyPr>
          <a:lstStyle/>
          <a:p>
            <a:pPr algn="l"/>
            <a:r>
              <a:rPr lang="it-IT" sz="4800" b="1">
                <a:latin typeface="Arial" panose="020B0604020202020204" pitchFamily="34" charset="0"/>
                <a:cs typeface="Arial" panose="020B0604020202020204" pitchFamily="34" charset="0"/>
              </a:rPr>
              <a:t>Grazie per l’attenzione</a:t>
            </a:r>
          </a:p>
        </p:txBody>
      </p:sp>
      <p:sp>
        <p:nvSpPr>
          <p:cNvPr id="8" name="Subtitle 2">
            <a:extLst>
              <a:ext uri="{FF2B5EF4-FFF2-40B4-BE49-F238E27FC236}">
                <a16:creationId xmlns:a16="http://schemas.microsoft.com/office/drawing/2014/main" id="{01EA296B-4D2D-6497-26C1-416B8DD1EFC4}"/>
              </a:ext>
            </a:extLst>
          </p:cNvPr>
          <p:cNvSpPr txBox="1">
            <a:spLocks/>
          </p:cNvSpPr>
          <p:nvPr/>
        </p:nvSpPr>
        <p:spPr>
          <a:xfrm>
            <a:off x="633046" y="2353469"/>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Ringraziamenti</a:t>
            </a:r>
          </a:p>
        </p:txBody>
      </p:sp>
      <p:sp>
        <p:nvSpPr>
          <p:cNvPr id="9" name="Subtitle 2">
            <a:extLst>
              <a:ext uri="{FF2B5EF4-FFF2-40B4-BE49-F238E27FC236}">
                <a16:creationId xmlns:a16="http://schemas.microsoft.com/office/drawing/2014/main" id="{3FEB1EE5-6197-B0E5-494E-4FE7EDC7E4FA}"/>
              </a:ext>
            </a:extLst>
          </p:cNvPr>
          <p:cNvSpPr txBox="1">
            <a:spLocks/>
          </p:cNvSpPr>
          <p:nvPr/>
        </p:nvSpPr>
        <p:spPr>
          <a:xfrm>
            <a:off x="458664" y="6272210"/>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sp>
        <p:nvSpPr>
          <p:cNvPr id="6" name="TextBox 5">
            <a:extLst>
              <a:ext uri="{FF2B5EF4-FFF2-40B4-BE49-F238E27FC236}">
                <a16:creationId xmlns:a16="http://schemas.microsoft.com/office/drawing/2014/main" id="{131B6B33-DAF2-34B0-0077-A78183E7C6A6}"/>
              </a:ext>
            </a:extLst>
          </p:cNvPr>
          <p:cNvSpPr txBox="1"/>
          <p:nvPr/>
        </p:nvSpPr>
        <p:spPr>
          <a:xfrm>
            <a:off x="633046" y="3429000"/>
            <a:ext cx="10387819" cy="923330"/>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Per </a:t>
            </a:r>
            <a:r>
              <a:rPr lang="en-US" dirty="0" err="1">
                <a:latin typeface="Arial" panose="020B0604020202020204" pitchFamily="34" charset="0"/>
                <a:cs typeface="Arial" panose="020B0604020202020204" pitchFamily="34" charset="0"/>
              </a:rPr>
              <a:t>approfondimenti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invita</a:t>
            </a:r>
            <a:r>
              <a:rPr lang="en-US" dirty="0">
                <a:latin typeface="Arial" panose="020B0604020202020204" pitchFamily="34" charset="0"/>
                <a:cs typeface="Arial" panose="020B0604020202020204" pitchFamily="34" charset="0"/>
              </a:rPr>
              <a:t> il </a:t>
            </a:r>
            <a:r>
              <a:rPr lang="en-US" dirty="0" err="1">
                <a:latin typeface="Arial" panose="020B0604020202020204" pitchFamily="34" charset="0"/>
                <a:cs typeface="Arial" panose="020B0604020202020204" pitchFamily="34" charset="0"/>
              </a:rPr>
              <a:t>lettore</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consultare</a:t>
            </a:r>
            <a:r>
              <a:rPr lang="en-US" dirty="0">
                <a:latin typeface="Arial" panose="020B0604020202020204" pitchFamily="34" charset="0"/>
                <a:cs typeface="Arial" panose="020B0604020202020204" pitchFamily="34" charset="0"/>
              </a:rPr>
              <a:t> la </a:t>
            </a:r>
            <a:r>
              <a:rPr lang="en-US" dirty="0" err="1">
                <a:latin typeface="Arial" panose="020B0604020202020204" pitchFamily="34" charset="0"/>
                <a:cs typeface="Arial" panose="020B0604020202020204" pitchFamily="34" charset="0"/>
              </a:rPr>
              <a:t>documentazione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completa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presente</a:t>
            </a:r>
            <a:r>
              <a:rPr lang="en-US" dirty="0">
                <a:latin typeface="Arial" panose="020B0604020202020204" pitchFamily="34" charset="0"/>
                <a:cs typeface="Arial" panose="020B0604020202020204" pitchFamily="34" charset="0"/>
              </a:rPr>
              <a:t> al </a:t>
            </a:r>
            <a:r>
              <a:rPr lang="en-US" dirty="0" err="1">
                <a:latin typeface="Arial" panose="020B0604020202020204" pitchFamily="34" charset="0"/>
                <a:cs typeface="Arial" panose="020B0604020202020204" pitchFamily="34" charset="0"/>
              </a:rPr>
              <a:t>seguente</a:t>
            </a:r>
            <a:r>
              <a:rPr lang="en-US" dirty="0">
                <a:latin typeface="Arial" panose="020B0604020202020204" pitchFamily="34" charset="0"/>
                <a:cs typeface="Arial" panose="020B0604020202020204" pitchFamily="34" charset="0"/>
              </a:rPr>
              <a:t> repository GitHub: </a:t>
            </a:r>
            <a:r>
              <a:rPr lang="en-US" dirty="0">
                <a:latin typeface="Arial" panose="020B0604020202020204" pitchFamily="34" charset="0"/>
                <a:cs typeface="Arial" panose="020B0604020202020204" pitchFamily="34" charset="0"/>
                <a:hlinkClick r:id="rId4"/>
              </a:rPr>
              <a:t>https://github.com/giuseppericcio/Seminario_MachineLearning_CN</a:t>
            </a:r>
            <a:r>
              <a:rPr lang="en-US" dirty="0">
                <a:latin typeface="Arial" panose="020B0604020202020204" pitchFamily="34" charset="0"/>
                <a:cs typeface="Arial" panose="020B0604020202020204" pitchFamily="34" charset="0"/>
              </a:rPr>
              <a:t>.</a:t>
            </a:r>
          </a:p>
          <a:p>
            <a:pPr algn="just"/>
            <a:endParaRPr lang="it-IT"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88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D8B7E-754F-031F-83A7-2C2A44E86D78}"/>
              </a:ext>
            </a:extLst>
          </p:cNvPr>
          <p:cNvSpPr txBox="1">
            <a:spLocks/>
          </p:cNvSpPr>
          <p:nvPr/>
        </p:nvSpPr>
        <p:spPr>
          <a:xfrm>
            <a:off x="533400" y="378251"/>
            <a:ext cx="10773507" cy="13977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a:latin typeface="Arial" panose="020B0604020202020204" pitchFamily="34" charset="0"/>
                <a:cs typeface="Arial" panose="020B0604020202020204" pitchFamily="34" charset="0"/>
              </a:rPr>
              <a:t>Cenni sull’ Apprendimento Supervisionato</a:t>
            </a:r>
          </a:p>
        </p:txBody>
      </p:sp>
      <p:sp>
        <p:nvSpPr>
          <p:cNvPr id="5" name="Subtitle 2">
            <a:extLst>
              <a:ext uri="{FF2B5EF4-FFF2-40B4-BE49-F238E27FC236}">
                <a16:creationId xmlns:a16="http://schemas.microsoft.com/office/drawing/2014/main" id="{5E99742B-77E4-6C81-5190-097CF4D44A59}"/>
              </a:ext>
            </a:extLst>
          </p:cNvPr>
          <p:cNvSpPr txBox="1">
            <a:spLocks/>
          </p:cNvSpPr>
          <p:nvPr/>
        </p:nvSpPr>
        <p:spPr>
          <a:xfrm>
            <a:off x="615461" y="1612213"/>
            <a:ext cx="10034954" cy="1075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a:latin typeface="Abadi Extra Light" panose="020B0204020104020204" pitchFamily="34" charset="0"/>
                <a:cs typeface="Arial" panose="020B0604020202020204" pitchFamily="34" charset="0"/>
              </a:rPr>
              <a:t>Parti (1/2)</a:t>
            </a:r>
          </a:p>
        </p:txBody>
      </p:sp>
      <p:sp>
        <p:nvSpPr>
          <p:cNvPr id="6" name="TextBox 5">
            <a:extLst>
              <a:ext uri="{FF2B5EF4-FFF2-40B4-BE49-F238E27FC236}">
                <a16:creationId xmlns:a16="http://schemas.microsoft.com/office/drawing/2014/main" id="{D996B00E-A666-5354-0039-BED74907960B}"/>
              </a:ext>
            </a:extLst>
          </p:cNvPr>
          <p:cNvSpPr txBox="1"/>
          <p:nvPr/>
        </p:nvSpPr>
        <p:spPr>
          <a:xfrm>
            <a:off x="615462" y="1925696"/>
            <a:ext cx="10673862" cy="646331"/>
          </a:xfrm>
          <a:prstGeom prst="rect">
            <a:avLst/>
          </a:prstGeom>
          <a:noFill/>
        </p:spPr>
        <p:txBody>
          <a:bodyPr wrap="square" rtlCol="0">
            <a:spAutoFit/>
          </a:bodyPr>
          <a:lstStyle/>
          <a:p>
            <a:pPr marL="285750" indent="-285750">
              <a:buFont typeface="Wingdings" panose="05000000000000000000" pitchFamily="2" charset="2"/>
              <a:buChar char="§"/>
            </a:pPr>
            <a:r>
              <a:rPr lang="it-IT">
                <a:latin typeface="Arial" panose="020B0604020202020204" pitchFamily="34" charset="0"/>
                <a:cs typeface="Arial" panose="020B0604020202020204" pitchFamily="34" charset="0"/>
              </a:rPr>
              <a:t>Si forniscono al modello dei dati </a:t>
            </a:r>
            <a:r>
              <a:rPr lang="it-IT" i="1">
                <a:latin typeface="Arial" panose="020B0604020202020204" pitchFamily="34" charset="0"/>
                <a:cs typeface="Arial" panose="020B0604020202020204" pitchFamily="34" charset="0"/>
              </a:rPr>
              <a:t>etichettati: </a:t>
            </a:r>
            <a:r>
              <a:rPr lang="it-IT" b="1">
                <a:latin typeface="Arial" panose="020B0604020202020204" pitchFamily="34" charset="0"/>
                <a:cs typeface="Arial" panose="020B0604020202020204" pitchFamily="34" charset="0"/>
              </a:rPr>
              <a:t>input ed output corrispondente</a:t>
            </a:r>
            <a:r>
              <a:rPr lang="it-IT" i="1">
                <a:latin typeface="Arial" panose="020B0604020202020204" pitchFamily="34" charset="0"/>
                <a:cs typeface="Arial" panose="020B0604020202020204" pitchFamily="34" charset="0"/>
              </a:rPr>
              <a:t>. (Esempio classificazione di un fiore)</a:t>
            </a:r>
          </a:p>
        </p:txBody>
      </p:sp>
      <p:pic>
        <p:nvPicPr>
          <p:cNvPr id="7" name="Picture 4">
            <a:extLst>
              <a:ext uri="{FF2B5EF4-FFF2-40B4-BE49-F238E27FC236}">
                <a16:creationId xmlns:a16="http://schemas.microsoft.com/office/drawing/2014/main" id="{FFD5323B-341A-7DBE-C6ED-3BF85AE49DB7}"/>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9906" y="5905499"/>
            <a:ext cx="736311" cy="73342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F3853ED4-5EDF-3D95-C1F8-DED5932E43BE}"/>
              </a:ext>
            </a:extLst>
          </p:cNvPr>
          <p:cNvSpPr txBox="1">
            <a:spLocks/>
          </p:cNvSpPr>
          <p:nvPr/>
        </p:nvSpPr>
        <p:spPr>
          <a:xfrm>
            <a:off x="458664" y="6272211"/>
            <a:ext cx="10848243" cy="3667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1100" b="1">
                <a:latin typeface="Arial" panose="020B0604020202020204" pitchFamily="34" charset="0"/>
                <a:cs typeface="Arial" panose="020B0604020202020204" pitchFamily="34" charset="0"/>
              </a:rPr>
              <a:t>Calcolo Numerico                                                                                                           </a:t>
            </a:r>
            <a:r>
              <a:rPr lang="it-IT" sz="1100">
                <a:latin typeface="Abadi Extra Light" panose="020B0204020104020204" pitchFamily="34" charset="0"/>
                <a:cs typeface="Arial" panose="020B0604020202020204" pitchFamily="34" charset="0"/>
              </a:rPr>
              <a:t>Università degli Studi di Napoli, Federico II – Corso di Laurea Magistrale, Ingegneria Informatica</a:t>
            </a:r>
          </a:p>
        </p:txBody>
      </p:sp>
      <p:graphicFrame>
        <p:nvGraphicFramePr>
          <p:cNvPr id="2" name="Tabella 2">
            <a:extLst>
              <a:ext uri="{FF2B5EF4-FFF2-40B4-BE49-F238E27FC236}">
                <a16:creationId xmlns:a16="http://schemas.microsoft.com/office/drawing/2014/main" id="{4082113C-8FCD-A416-A1F4-221A51376A80}"/>
              </a:ext>
            </a:extLst>
          </p:cNvPr>
          <p:cNvGraphicFramePr>
            <a:graphicFrameLocks noGrp="1"/>
          </p:cNvGraphicFramePr>
          <p:nvPr>
            <p:extLst>
              <p:ext uri="{D42A27DB-BD31-4B8C-83A1-F6EECF244321}">
                <p14:modId xmlns:p14="http://schemas.microsoft.com/office/powerpoint/2010/main" val="4174654856"/>
              </p:ext>
            </p:extLst>
          </p:nvPr>
        </p:nvGraphicFramePr>
        <p:xfrm>
          <a:off x="958789" y="3563692"/>
          <a:ext cx="4212175" cy="1097280"/>
        </p:xfrm>
        <a:graphic>
          <a:graphicData uri="http://schemas.openxmlformats.org/drawingml/2006/table">
            <a:tbl>
              <a:tblPr firstRow="1" bandRow="1">
                <a:tableStyleId>{5940675A-B579-460E-94D1-54222C63F5DA}</a:tableStyleId>
              </a:tblPr>
              <a:tblGrid>
                <a:gridCol w="842435">
                  <a:extLst>
                    <a:ext uri="{9D8B030D-6E8A-4147-A177-3AD203B41FA5}">
                      <a16:colId xmlns:a16="http://schemas.microsoft.com/office/drawing/2014/main" val="1968031649"/>
                    </a:ext>
                  </a:extLst>
                </a:gridCol>
                <a:gridCol w="842435">
                  <a:extLst>
                    <a:ext uri="{9D8B030D-6E8A-4147-A177-3AD203B41FA5}">
                      <a16:colId xmlns:a16="http://schemas.microsoft.com/office/drawing/2014/main" val="3526499208"/>
                    </a:ext>
                  </a:extLst>
                </a:gridCol>
                <a:gridCol w="842435">
                  <a:extLst>
                    <a:ext uri="{9D8B030D-6E8A-4147-A177-3AD203B41FA5}">
                      <a16:colId xmlns:a16="http://schemas.microsoft.com/office/drawing/2014/main" val="426143292"/>
                    </a:ext>
                  </a:extLst>
                </a:gridCol>
                <a:gridCol w="842435">
                  <a:extLst>
                    <a:ext uri="{9D8B030D-6E8A-4147-A177-3AD203B41FA5}">
                      <a16:colId xmlns:a16="http://schemas.microsoft.com/office/drawing/2014/main" val="991809025"/>
                    </a:ext>
                  </a:extLst>
                </a:gridCol>
                <a:gridCol w="842435">
                  <a:extLst>
                    <a:ext uri="{9D8B030D-6E8A-4147-A177-3AD203B41FA5}">
                      <a16:colId xmlns:a16="http://schemas.microsoft.com/office/drawing/2014/main" val="873027566"/>
                    </a:ext>
                  </a:extLst>
                </a:gridCol>
              </a:tblGrid>
              <a:tr h="189435">
                <a:tc>
                  <a:txBody>
                    <a:bodyPr/>
                    <a:lstStyle/>
                    <a:p>
                      <a:endParaRPr lang="it-IT" sz="700">
                        <a:latin typeface="Arial" panose="020B0604020202020204" pitchFamily="34" charset="0"/>
                        <a:cs typeface="Arial" panose="020B0604020202020204" pitchFamily="34" charset="0"/>
                      </a:endParaRPr>
                    </a:p>
                  </a:txBody>
                  <a:tcPr/>
                </a:tc>
                <a:tc>
                  <a:txBody>
                    <a:bodyPr/>
                    <a:lstStyle/>
                    <a:p>
                      <a:r>
                        <a:rPr lang="it-IT" sz="700">
                          <a:latin typeface="Arial" panose="020B0604020202020204" pitchFamily="34" charset="0"/>
                          <a:cs typeface="Arial" panose="020B0604020202020204" pitchFamily="34" charset="0"/>
                        </a:rPr>
                        <a:t>Colore</a:t>
                      </a:r>
                    </a:p>
                  </a:txBody>
                  <a:tcPr/>
                </a:tc>
                <a:tc>
                  <a:txBody>
                    <a:bodyPr/>
                    <a:lstStyle/>
                    <a:p>
                      <a:r>
                        <a:rPr lang="it-IT" sz="700">
                          <a:latin typeface="Arial" panose="020B0604020202020204" pitchFamily="34" charset="0"/>
                          <a:cs typeface="Arial" panose="020B0604020202020204" pitchFamily="34" charset="0"/>
                        </a:rPr>
                        <a:t>Dimensioni</a:t>
                      </a:r>
                    </a:p>
                  </a:txBody>
                  <a:tcPr/>
                </a:tc>
                <a:tc>
                  <a:txBody>
                    <a:bodyPr/>
                    <a:lstStyle/>
                    <a:p>
                      <a:r>
                        <a:rPr lang="it-IT" sz="700">
                          <a:latin typeface="Arial" panose="020B0604020202020204" pitchFamily="34" charset="0"/>
                          <a:cs typeface="Arial" panose="020B0604020202020204" pitchFamily="34" charset="0"/>
                        </a:rPr>
                        <a:t>Altre Feature</a:t>
                      </a:r>
                    </a:p>
                  </a:txBody>
                  <a:tcPr/>
                </a:tc>
                <a:tc>
                  <a:txBody>
                    <a:bodyPr/>
                    <a:lstStyle/>
                    <a:p>
                      <a:r>
                        <a:rPr lang="it-IT" sz="700" b="1">
                          <a:latin typeface="Arial" panose="020B0604020202020204" pitchFamily="34" charset="0"/>
                          <a:cs typeface="Arial" panose="020B0604020202020204" pitchFamily="34" charset="0"/>
                        </a:rPr>
                        <a:t>Output (Etichette)</a:t>
                      </a:r>
                    </a:p>
                  </a:txBody>
                  <a:tcPr/>
                </a:tc>
                <a:extLst>
                  <a:ext uri="{0D108BD9-81ED-4DB2-BD59-A6C34878D82A}">
                    <a16:rowId xmlns:a16="http://schemas.microsoft.com/office/drawing/2014/main" val="1755021041"/>
                  </a:ext>
                </a:extLst>
              </a:tr>
              <a:tr h="131120">
                <a:tc>
                  <a:txBody>
                    <a:bodyPr/>
                    <a:lstStyle/>
                    <a:p>
                      <a:r>
                        <a:rPr lang="it-IT" sz="700">
                          <a:latin typeface="Arial" panose="020B0604020202020204" pitchFamily="34" charset="0"/>
                          <a:cs typeface="Arial" panose="020B0604020202020204" pitchFamily="34" charset="0"/>
                        </a:rPr>
                        <a:t>Fiore 1</a:t>
                      </a:r>
                    </a:p>
                  </a:txBody>
                  <a:tcPr/>
                </a:tc>
                <a:tc>
                  <a:txBody>
                    <a:bodyPr/>
                    <a:lstStyle/>
                    <a:p>
                      <a:r>
                        <a:rPr lang="it-IT" sz="700">
                          <a:latin typeface="Arial" panose="020B0604020202020204" pitchFamily="34" charset="0"/>
                          <a:cs typeface="Arial" panose="020B0604020202020204" pitchFamily="34" charset="0"/>
                        </a:rPr>
                        <a:t>Blu</a:t>
                      </a:r>
                    </a:p>
                  </a:txBody>
                  <a:tcPr/>
                </a:tc>
                <a:tc>
                  <a:txBody>
                    <a:bodyPr/>
                    <a:lstStyle/>
                    <a:p>
                      <a:r>
                        <a:rPr lang="it-IT" sz="700">
                          <a:latin typeface="Arial" panose="020B0604020202020204" pitchFamily="34" charset="0"/>
                          <a:cs typeface="Arial" panose="020B0604020202020204" pitchFamily="34" charset="0"/>
                        </a:rPr>
                        <a:t>30</a:t>
                      </a:r>
                    </a:p>
                  </a:txBody>
                  <a:tcPr/>
                </a:tc>
                <a:tc>
                  <a:txBody>
                    <a:bodyPr/>
                    <a:lstStyle/>
                    <a:p>
                      <a:r>
                        <a:rPr lang="it-IT" sz="700">
                          <a:latin typeface="Arial" panose="020B0604020202020204" pitchFamily="34" charset="0"/>
                          <a:cs typeface="Arial" panose="020B0604020202020204" pitchFamily="34" charset="0"/>
                        </a:rPr>
                        <a:t>Z</a:t>
                      </a:r>
                    </a:p>
                  </a:txBody>
                  <a:tcPr/>
                </a:tc>
                <a:tc>
                  <a:txBody>
                    <a:bodyPr/>
                    <a:lstStyle/>
                    <a:p>
                      <a:r>
                        <a:rPr lang="it-IT" sz="700">
                          <a:latin typeface="Arial" panose="020B0604020202020204" pitchFamily="34" charset="0"/>
                          <a:cs typeface="Arial" panose="020B0604020202020204" pitchFamily="34" charset="0"/>
                        </a:rPr>
                        <a:t>Fiore Z</a:t>
                      </a:r>
                    </a:p>
                  </a:txBody>
                  <a:tcPr/>
                </a:tc>
                <a:extLst>
                  <a:ext uri="{0D108BD9-81ED-4DB2-BD59-A6C34878D82A}">
                    <a16:rowId xmlns:a16="http://schemas.microsoft.com/office/drawing/2014/main" val="843919303"/>
                  </a:ext>
                </a:extLst>
              </a:tr>
              <a:tr h="131120">
                <a:tc>
                  <a:txBody>
                    <a:bodyPr/>
                    <a:lstStyle/>
                    <a:p>
                      <a:r>
                        <a:rPr lang="it-IT" sz="700">
                          <a:latin typeface="Arial" panose="020B0604020202020204" pitchFamily="34" charset="0"/>
                          <a:cs typeface="Arial" panose="020B0604020202020204" pitchFamily="34" charset="0"/>
                        </a:rPr>
                        <a:t>Fiore 2</a:t>
                      </a:r>
                    </a:p>
                  </a:txBody>
                  <a:tcPr/>
                </a:tc>
                <a:tc>
                  <a:txBody>
                    <a:bodyPr/>
                    <a:lstStyle/>
                    <a:p>
                      <a:r>
                        <a:rPr lang="it-IT" sz="700">
                          <a:latin typeface="Arial" panose="020B0604020202020204" pitchFamily="34" charset="0"/>
                          <a:cs typeface="Arial" panose="020B0604020202020204" pitchFamily="34" charset="0"/>
                        </a:rPr>
                        <a:t>Verde</a:t>
                      </a:r>
                    </a:p>
                  </a:txBody>
                  <a:tcPr/>
                </a:tc>
                <a:tc>
                  <a:txBody>
                    <a:bodyPr/>
                    <a:lstStyle/>
                    <a:p>
                      <a:r>
                        <a:rPr lang="it-IT" sz="700">
                          <a:latin typeface="Arial" panose="020B0604020202020204" pitchFamily="34" charset="0"/>
                          <a:cs typeface="Arial" panose="020B0604020202020204" pitchFamily="34" charset="0"/>
                        </a:rPr>
                        <a:t>50</a:t>
                      </a:r>
                    </a:p>
                  </a:txBody>
                  <a:tcPr/>
                </a:tc>
                <a:tc>
                  <a:txBody>
                    <a:bodyPr/>
                    <a:lstStyle/>
                    <a:p>
                      <a:r>
                        <a:rPr lang="it-IT" sz="700">
                          <a:latin typeface="Arial" panose="020B0604020202020204" pitchFamily="34" charset="0"/>
                          <a:cs typeface="Arial" panose="020B0604020202020204" pitchFamily="34" charset="0"/>
                        </a:rPr>
                        <a:t>Y</a:t>
                      </a:r>
                    </a:p>
                  </a:txBody>
                  <a:tcPr/>
                </a:tc>
                <a:tc>
                  <a:txBody>
                    <a:bodyPr/>
                    <a:lstStyle/>
                    <a:p>
                      <a:r>
                        <a:rPr lang="it-IT" sz="700">
                          <a:latin typeface="Arial" panose="020B0604020202020204" pitchFamily="34" charset="0"/>
                          <a:cs typeface="Arial" panose="020B0604020202020204" pitchFamily="34" charset="0"/>
                        </a:rPr>
                        <a:t>Fiore A</a:t>
                      </a:r>
                    </a:p>
                  </a:txBody>
                  <a:tcPr/>
                </a:tc>
                <a:extLst>
                  <a:ext uri="{0D108BD9-81ED-4DB2-BD59-A6C34878D82A}">
                    <a16:rowId xmlns:a16="http://schemas.microsoft.com/office/drawing/2014/main" val="1690105792"/>
                  </a:ext>
                </a:extLst>
              </a:tr>
              <a:tr h="131120">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tc>
                  <a:txBody>
                    <a:bodyPr/>
                    <a:lstStyle/>
                    <a:p>
                      <a:r>
                        <a:rPr lang="it-IT" sz="70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376062023"/>
                  </a:ext>
                </a:extLst>
              </a:tr>
              <a:tr h="131120">
                <a:tc>
                  <a:txBody>
                    <a:bodyPr/>
                    <a:lstStyle/>
                    <a:p>
                      <a:r>
                        <a:rPr lang="it-IT" sz="700">
                          <a:latin typeface="Arial" panose="020B0604020202020204" pitchFamily="34" charset="0"/>
                          <a:cs typeface="Arial" panose="020B0604020202020204" pitchFamily="34" charset="0"/>
                        </a:rPr>
                        <a:t>Fiore N</a:t>
                      </a:r>
                    </a:p>
                  </a:txBody>
                  <a:tcPr/>
                </a:tc>
                <a:tc>
                  <a:txBody>
                    <a:bodyPr/>
                    <a:lstStyle/>
                    <a:p>
                      <a:r>
                        <a:rPr lang="it-IT" sz="700">
                          <a:latin typeface="Arial" panose="020B0604020202020204" pitchFamily="34" charset="0"/>
                          <a:cs typeface="Arial" panose="020B0604020202020204" pitchFamily="34" charset="0"/>
                        </a:rPr>
                        <a:t>Giallo</a:t>
                      </a:r>
                    </a:p>
                  </a:txBody>
                  <a:tcPr/>
                </a:tc>
                <a:tc>
                  <a:txBody>
                    <a:bodyPr/>
                    <a:lstStyle/>
                    <a:p>
                      <a:r>
                        <a:rPr lang="it-IT" sz="700">
                          <a:latin typeface="Arial" panose="020B0604020202020204" pitchFamily="34" charset="0"/>
                          <a:cs typeface="Arial" panose="020B0604020202020204" pitchFamily="34" charset="0"/>
                        </a:rPr>
                        <a:t>20</a:t>
                      </a:r>
                    </a:p>
                  </a:txBody>
                  <a:tcPr/>
                </a:tc>
                <a:tc>
                  <a:txBody>
                    <a:bodyPr/>
                    <a:lstStyle/>
                    <a:p>
                      <a:r>
                        <a:rPr lang="it-IT" sz="700">
                          <a:latin typeface="Arial" panose="020B0604020202020204" pitchFamily="34" charset="0"/>
                          <a:cs typeface="Arial" panose="020B0604020202020204" pitchFamily="34" charset="0"/>
                        </a:rPr>
                        <a:t>X</a:t>
                      </a:r>
                    </a:p>
                  </a:txBody>
                  <a:tcPr/>
                </a:tc>
                <a:tc>
                  <a:txBody>
                    <a:bodyPr/>
                    <a:lstStyle/>
                    <a:p>
                      <a:r>
                        <a:rPr lang="it-IT" sz="700">
                          <a:latin typeface="Arial" panose="020B0604020202020204" pitchFamily="34" charset="0"/>
                          <a:cs typeface="Arial" panose="020B0604020202020204" pitchFamily="34" charset="0"/>
                        </a:rPr>
                        <a:t>Fiore B</a:t>
                      </a:r>
                    </a:p>
                  </a:txBody>
                  <a:tcPr/>
                </a:tc>
                <a:extLst>
                  <a:ext uri="{0D108BD9-81ED-4DB2-BD59-A6C34878D82A}">
                    <a16:rowId xmlns:a16="http://schemas.microsoft.com/office/drawing/2014/main" val="307877847"/>
                  </a:ext>
                </a:extLst>
              </a:tr>
            </a:tbl>
          </a:graphicData>
        </a:graphic>
      </p:graphicFrame>
      <p:sp>
        <p:nvSpPr>
          <p:cNvPr id="3" name="CasellaDiTesto 2">
            <a:extLst>
              <a:ext uri="{FF2B5EF4-FFF2-40B4-BE49-F238E27FC236}">
                <a16:creationId xmlns:a16="http://schemas.microsoft.com/office/drawing/2014/main" id="{46039E7E-3F8D-E5C1-C043-FA9A29711317}"/>
              </a:ext>
            </a:extLst>
          </p:cNvPr>
          <p:cNvSpPr txBox="1"/>
          <p:nvPr/>
        </p:nvSpPr>
        <p:spPr>
          <a:xfrm>
            <a:off x="861136" y="2633371"/>
            <a:ext cx="3152562" cy="830997"/>
          </a:xfrm>
          <a:prstGeom prst="rect">
            <a:avLst/>
          </a:prstGeom>
          <a:noFill/>
        </p:spPr>
        <p:txBody>
          <a:bodyPr wrap="square" rtlCol="0">
            <a:spAutoFit/>
          </a:bodyPr>
          <a:lstStyle/>
          <a:p>
            <a:pPr algn="just"/>
            <a:r>
              <a:rPr lang="it-IT" sz="1600" dirty="0">
                <a:latin typeface="Arial" panose="020B0604020202020204" pitchFamily="34" charset="0"/>
                <a:cs typeface="Arial" panose="020B0604020202020204" pitchFamily="34" charset="0"/>
              </a:rPr>
              <a:t>Si fornisce in </a:t>
            </a:r>
            <a:r>
              <a:rPr lang="it-IT" sz="1600" b="1" dirty="0">
                <a:latin typeface="Arial" panose="020B0604020202020204" pitchFamily="34" charset="0"/>
                <a:cs typeface="Arial" panose="020B0604020202020204" pitchFamily="34" charset="0"/>
              </a:rPr>
              <a:t>input </a:t>
            </a:r>
            <a:r>
              <a:rPr lang="it-IT" sz="1600" dirty="0">
                <a:latin typeface="Arial" panose="020B0604020202020204" pitchFamily="34" charset="0"/>
                <a:cs typeface="Arial" panose="020B0604020202020204" pitchFamily="34" charset="0"/>
              </a:rPr>
              <a:t>un insieme di dati relativi a colori, dimensione e altre feature</a:t>
            </a:r>
          </a:p>
        </p:txBody>
      </p:sp>
      <p:sp>
        <p:nvSpPr>
          <p:cNvPr id="10" name="CasellaDiTesto 9">
            <a:extLst>
              <a:ext uri="{FF2B5EF4-FFF2-40B4-BE49-F238E27FC236}">
                <a16:creationId xmlns:a16="http://schemas.microsoft.com/office/drawing/2014/main" id="{7C471A99-DE6D-2E53-C8C1-18A57231AB6C}"/>
              </a:ext>
            </a:extLst>
          </p:cNvPr>
          <p:cNvSpPr txBox="1"/>
          <p:nvPr/>
        </p:nvSpPr>
        <p:spPr>
          <a:xfrm>
            <a:off x="4260512" y="2631703"/>
            <a:ext cx="2631642" cy="830997"/>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Si fornisce anche l’</a:t>
            </a:r>
            <a:r>
              <a:rPr lang="it-IT" sz="1600" b="1" dirty="0">
                <a:latin typeface="Arial" panose="020B0604020202020204" pitchFamily="34" charset="0"/>
                <a:cs typeface="Arial" panose="020B0604020202020204" pitchFamily="34" charset="0"/>
              </a:rPr>
              <a:t>output </a:t>
            </a:r>
            <a:r>
              <a:rPr lang="it-IT" sz="1600" dirty="0">
                <a:latin typeface="Arial" panose="020B0604020202020204" pitchFamily="34" charset="0"/>
                <a:cs typeface="Arial" panose="020B0604020202020204" pitchFamily="34" charset="0"/>
              </a:rPr>
              <a:t>corrispondente, cioè il nome di ciascun fiore</a:t>
            </a:r>
          </a:p>
        </p:txBody>
      </p:sp>
      <p:sp>
        <p:nvSpPr>
          <p:cNvPr id="11" name="Rettangolo 10">
            <a:extLst>
              <a:ext uri="{FF2B5EF4-FFF2-40B4-BE49-F238E27FC236}">
                <a16:creationId xmlns:a16="http://schemas.microsoft.com/office/drawing/2014/main" id="{141C125D-74D3-184C-B029-591DD9CE97CF}"/>
              </a:ext>
            </a:extLst>
          </p:cNvPr>
          <p:cNvSpPr/>
          <p:nvPr/>
        </p:nvSpPr>
        <p:spPr>
          <a:xfrm>
            <a:off x="6658253" y="3481194"/>
            <a:ext cx="2015231" cy="260360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latin typeface="Arial" panose="020B0604020202020204" pitchFamily="34" charset="0"/>
                <a:cs typeface="Arial" panose="020B0604020202020204" pitchFamily="34" charset="0"/>
              </a:rPr>
              <a:t>MODELLO</a:t>
            </a:r>
          </a:p>
          <a:p>
            <a:pPr algn="ctr"/>
            <a:r>
              <a:rPr lang="it-IT" sz="1600" i="1">
                <a:solidFill>
                  <a:schemeClr val="tx1"/>
                </a:solidFill>
                <a:latin typeface="Arial" panose="020B0604020202020204" pitchFamily="34" charset="0"/>
                <a:cs typeface="Arial" panose="020B0604020202020204" pitchFamily="34" charset="0"/>
              </a:rPr>
              <a:t>SUPERVISIONATO</a:t>
            </a:r>
          </a:p>
        </p:txBody>
      </p:sp>
      <p:cxnSp>
        <p:nvCxnSpPr>
          <p:cNvPr id="13" name="Connettore 2 12">
            <a:extLst>
              <a:ext uri="{FF2B5EF4-FFF2-40B4-BE49-F238E27FC236}">
                <a16:creationId xmlns:a16="http://schemas.microsoft.com/office/drawing/2014/main" id="{D9A2EFC8-8924-DC79-3B15-44C44080C152}"/>
              </a:ext>
            </a:extLst>
          </p:cNvPr>
          <p:cNvCxnSpPr>
            <a:cxnSpLocks/>
          </p:cNvCxnSpPr>
          <p:nvPr/>
        </p:nvCxnSpPr>
        <p:spPr>
          <a:xfrm>
            <a:off x="5170964" y="4156497"/>
            <a:ext cx="14872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1B95761E-E25E-CC6D-3987-E0AF6F9A58AC}"/>
              </a:ext>
            </a:extLst>
          </p:cNvPr>
          <p:cNvSpPr txBox="1"/>
          <p:nvPr/>
        </p:nvSpPr>
        <p:spPr>
          <a:xfrm>
            <a:off x="4305670" y="4654895"/>
            <a:ext cx="2352583" cy="1323439"/>
          </a:xfrm>
          <a:prstGeom prst="rect">
            <a:avLst/>
          </a:prstGeom>
          <a:noFill/>
        </p:spPr>
        <p:txBody>
          <a:bodyPr wrap="square" rtlCol="0">
            <a:spAutoFit/>
          </a:bodyPr>
          <a:lstStyle/>
          <a:p>
            <a:pPr algn="r"/>
            <a:r>
              <a:rPr lang="it-IT" sz="1600">
                <a:latin typeface="Arial" panose="020B0604020202020204" pitchFamily="34" charset="0"/>
                <a:cs typeface="Arial" panose="020B0604020202020204" pitchFamily="34" charset="0"/>
              </a:rPr>
              <a:t>Il modello riconoscerà uno schema che unisce le caratteristiche dei fiori (</a:t>
            </a:r>
            <a:r>
              <a:rPr lang="it-IT" sz="1600" b="1">
                <a:latin typeface="Arial" panose="020B0604020202020204" pitchFamily="34" charset="0"/>
                <a:cs typeface="Arial" panose="020B0604020202020204" pitchFamily="34" charset="0"/>
              </a:rPr>
              <a:t>input</a:t>
            </a:r>
            <a:r>
              <a:rPr lang="it-IT" sz="1600">
                <a:latin typeface="Arial" panose="020B0604020202020204" pitchFamily="34" charset="0"/>
                <a:cs typeface="Arial" panose="020B0604020202020204" pitchFamily="34" charset="0"/>
              </a:rPr>
              <a:t>) alle loro etichette (</a:t>
            </a:r>
            <a:r>
              <a:rPr lang="it-IT" sz="1600" b="1">
                <a:latin typeface="Arial" panose="020B0604020202020204" pitchFamily="34" charset="0"/>
                <a:cs typeface="Arial" panose="020B0604020202020204" pitchFamily="34" charset="0"/>
              </a:rPr>
              <a:t>output</a:t>
            </a:r>
            <a:r>
              <a:rPr lang="it-IT" sz="1600">
                <a:latin typeface="Arial" panose="020B0604020202020204" pitchFamily="34" charset="0"/>
                <a:cs typeface="Arial" panose="020B0604020202020204" pitchFamily="34" charset="0"/>
              </a:rPr>
              <a:t>)</a:t>
            </a:r>
          </a:p>
        </p:txBody>
      </p:sp>
      <p:sp>
        <p:nvSpPr>
          <p:cNvPr id="15" name="CasellaDiTesto 14">
            <a:extLst>
              <a:ext uri="{FF2B5EF4-FFF2-40B4-BE49-F238E27FC236}">
                <a16:creationId xmlns:a16="http://schemas.microsoft.com/office/drawing/2014/main" id="{B4A5E610-46DE-D4C9-5C09-AF465839F2FA}"/>
              </a:ext>
            </a:extLst>
          </p:cNvPr>
          <p:cNvSpPr txBox="1"/>
          <p:nvPr/>
        </p:nvSpPr>
        <p:spPr>
          <a:xfrm>
            <a:off x="8762262" y="2572223"/>
            <a:ext cx="1789496" cy="1323439"/>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Nuovo </a:t>
            </a:r>
            <a:r>
              <a:rPr lang="it-IT" sz="1600" b="1">
                <a:latin typeface="Arial" panose="020B0604020202020204" pitchFamily="34" charset="0"/>
                <a:cs typeface="Arial" panose="020B0604020202020204" pitchFamily="34" charset="0"/>
              </a:rPr>
              <a:t>input </a:t>
            </a:r>
            <a:r>
              <a:rPr lang="it-IT" sz="1600">
                <a:latin typeface="Arial" panose="020B0604020202020204" pitchFamily="34" charset="0"/>
                <a:cs typeface="Arial" panose="020B0604020202020204" pitchFamily="34" charset="0"/>
              </a:rPr>
              <a:t>da cui prevedere l’output in </a:t>
            </a:r>
            <a:r>
              <a:rPr lang="it-IT" sz="1600" b="1">
                <a:latin typeface="Arial" panose="020B0604020202020204" pitchFamily="34" charset="0"/>
                <a:cs typeface="Arial" panose="020B0604020202020204" pitchFamily="34" charset="0"/>
              </a:rPr>
              <a:t>maniera autonoma</a:t>
            </a:r>
          </a:p>
        </p:txBody>
      </p:sp>
      <p:cxnSp>
        <p:nvCxnSpPr>
          <p:cNvPr id="17" name="Connettore a gomito 16">
            <a:extLst>
              <a:ext uri="{FF2B5EF4-FFF2-40B4-BE49-F238E27FC236}">
                <a16:creationId xmlns:a16="http://schemas.microsoft.com/office/drawing/2014/main" id="{A60AD35D-6E33-C0C8-4628-7B6D8146A5C6}"/>
              </a:ext>
            </a:extLst>
          </p:cNvPr>
          <p:cNvCxnSpPr>
            <a:stCxn id="15" idx="1"/>
            <a:endCxn id="11" idx="0"/>
          </p:cNvCxnSpPr>
          <p:nvPr/>
        </p:nvCxnSpPr>
        <p:spPr>
          <a:xfrm rot="10800000" flipV="1">
            <a:off x="7665870" y="3233942"/>
            <a:ext cx="1096393" cy="24725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E19FD6BD-5600-01CC-7C79-D3A11C8DED89}"/>
              </a:ext>
            </a:extLst>
          </p:cNvPr>
          <p:cNvCxnSpPr>
            <a:cxnSpLocks/>
          </p:cNvCxnSpPr>
          <p:nvPr/>
        </p:nvCxnSpPr>
        <p:spPr>
          <a:xfrm>
            <a:off x="8673484" y="4956966"/>
            <a:ext cx="9835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4D9CACA1-B671-9C9A-DDA9-B94737FB0CCB}"/>
              </a:ext>
            </a:extLst>
          </p:cNvPr>
          <p:cNvSpPr txBox="1"/>
          <p:nvPr/>
        </p:nvSpPr>
        <p:spPr>
          <a:xfrm>
            <a:off x="9713404" y="4676482"/>
            <a:ext cx="1843387" cy="584775"/>
          </a:xfrm>
          <a:prstGeom prst="rect">
            <a:avLst/>
          </a:prstGeom>
          <a:noFill/>
        </p:spPr>
        <p:txBody>
          <a:bodyPr wrap="square" rtlCol="0">
            <a:spAutoFit/>
          </a:bodyPr>
          <a:lstStyle/>
          <a:p>
            <a:r>
              <a:rPr lang="it-IT" sz="1600">
                <a:latin typeface="Arial" panose="020B0604020202020204" pitchFamily="34" charset="0"/>
                <a:cs typeface="Arial" panose="020B0604020202020204" pitchFamily="34" charset="0"/>
              </a:rPr>
              <a:t>Classificazione del fiore</a:t>
            </a:r>
          </a:p>
        </p:txBody>
      </p:sp>
      <p:sp>
        <p:nvSpPr>
          <p:cNvPr id="12" name="CasellaDiTesto 11">
            <a:extLst>
              <a:ext uri="{FF2B5EF4-FFF2-40B4-BE49-F238E27FC236}">
                <a16:creationId xmlns:a16="http://schemas.microsoft.com/office/drawing/2014/main" id="{1E98A9E5-34F0-3DF1-0DE9-66DC17442151}"/>
              </a:ext>
            </a:extLst>
          </p:cNvPr>
          <p:cNvSpPr txBox="1"/>
          <p:nvPr/>
        </p:nvSpPr>
        <p:spPr>
          <a:xfrm>
            <a:off x="861136" y="5332003"/>
            <a:ext cx="2549787" cy="646331"/>
          </a:xfrm>
          <a:prstGeom prst="rect">
            <a:avLst/>
          </a:prstGeom>
          <a:noFill/>
          <a:ln>
            <a:solidFill>
              <a:schemeClr val="tx1"/>
            </a:solidFill>
          </a:ln>
        </p:spPr>
        <p:txBody>
          <a:bodyPr wrap="square" rtlCol="0">
            <a:spAutoFit/>
          </a:bodyPr>
          <a:lstStyle/>
          <a:p>
            <a:r>
              <a:rPr lang="it-IT" b="1">
                <a:latin typeface="Arial" panose="020B0604020202020204" pitchFamily="34" charset="0"/>
                <a:cs typeface="Arial" panose="020B0604020202020204" pitchFamily="34" charset="0"/>
              </a:rPr>
              <a:t>KEY WORDS</a:t>
            </a:r>
            <a:br>
              <a:rPr lang="it-IT">
                <a:latin typeface="Arial" panose="020B0604020202020204" pitchFamily="34" charset="0"/>
                <a:cs typeface="Arial" panose="020B0604020202020204" pitchFamily="34" charset="0"/>
              </a:rPr>
            </a:br>
            <a:r>
              <a:rPr lang="it-IT">
                <a:latin typeface="Arial" panose="020B0604020202020204" pitchFamily="34" charset="0"/>
                <a:cs typeface="Arial" panose="020B0604020202020204" pitchFamily="34" charset="0"/>
              </a:rPr>
              <a:t>Esempio + Soluzione</a:t>
            </a:r>
          </a:p>
        </p:txBody>
      </p:sp>
    </p:spTree>
    <p:extLst>
      <p:ext uri="{BB962C8B-B14F-4D97-AF65-F5344CB8AC3E}">
        <p14:creationId xmlns:p14="http://schemas.microsoft.com/office/powerpoint/2010/main" val="946712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8876</Words>
  <Application>Microsoft Macintosh PowerPoint</Application>
  <PresentationFormat>Widescreen</PresentationFormat>
  <Paragraphs>1000</Paragraphs>
  <Slides>84</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84</vt:i4>
      </vt:variant>
    </vt:vector>
  </HeadingPairs>
  <TitlesOfParts>
    <vt:vector size="92" baseType="lpstr">
      <vt:lpstr>Abadi Extra Light</vt:lpstr>
      <vt:lpstr>Arial</vt:lpstr>
      <vt:lpstr>Calibri</vt:lpstr>
      <vt:lpstr>Calibri Light</vt:lpstr>
      <vt:lpstr>Cambria Math</vt:lpstr>
      <vt:lpstr>Courier New</vt:lpstr>
      <vt:lpstr>Wingdings</vt:lpstr>
      <vt:lpstr>Office Theme</vt:lpstr>
      <vt:lpstr>Machine Learning: Regressione Lineare e Logistica e loro applicazioni</vt:lpstr>
      <vt:lpstr>Introduzione</vt:lpstr>
      <vt:lpstr>Presentazione standard di PowerPoint</vt:lpstr>
      <vt:lpstr>Presentazione standard di PowerPoint</vt:lpstr>
      <vt:lpstr>Presentazione standard di PowerPoint</vt:lpstr>
      <vt:lpstr>Presentazione standard di PowerPoint</vt:lpstr>
      <vt:lpstr>Presentazione standard di PowerPoint</vt:lpstr>
      <vt:lpstr>Differenze tra apprendimento supervisionato e non supervisionato</vt:lpstr>
      <vt:lpstr>Presentazione standard di PowerPoint</vt:lpstr>
      <vt:lpstr>Presentazione standard di PowerPoint</vt:lpstr>
      <vt:lpstr>Regressione Lineare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Confronto tra discesa del gradiente e normal equations applicato ad un dataset per prevedere il costo dell'assicurazione medica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Interpretazione probabilistica</vt:lpstr>
      <vt:lpstr>Presentazione standard di PowerPoint</vt:lpstr>
      <vt:lpstr>Presentazione standard di PowerPoint</vt:lpstr>
      <vt:lpstr>Presentazione standard di PowerPoint</vt:lpstr>
      <vt:lpstr>Presentazione standard di PowerPoint</vt:lpstr>
      <vt:lpstr>Presentazione standard di PowerPoint</vt:lpstr>
      <vt:lpstr>Classificazione e Regressione Logistica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Machine Learning steps applicato al set di dati per la predizione del SARS-CoV2 (Covid19)</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Overfitting e Underfitting</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Proof of Concept: da Matlab APP a Web App for Browser</vt:lpstr>
      <vt:lpstr>Presentazione standard di PowerPoint</vt:lpstr>
      <vt:lpstr>Presentazione standard di PowerPoint</vt:lpstr>
      <vt:lpstr>Presentazione standard di PowerPoint</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 modello di predizione</dc:title>
  <dc:creator>ANTONIO ROMANO</dc:creator>
  <cp:lastModifiedBy>Microsoft Office User</cp:lastModifiedBy>
  <cp:revision>9</cp:revision>
  <dcterms:created xsi:type="dcterms:W3CDTF">2022-05-22T12:11:22Z</dcterms:created>
  <dcterms:modified xsi:type="dcterms:W3CDTF">2022-06-06T06:30:38Z</dcterms:modified>
</cp:coreProperties>
</file>